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7" r:id="rId1"/>
  </p:sldMasterIdLst>
  <p:notesMasterIdLst>
    <p:notesMasterId r:id="rId30"/>
  </p:notesMasterIdLst>
  <p:sldIdLst>
    <p:sldId id="256" r:id="rId2"/>
    <p:sldId id="257" r:id="rId3"/>
    <p:sldId id="261" r:id="rId4"/>
    <p:sldId id="262" r:id="rId5"/>
    <p:sldId id="258" r:id="rId6"/>
    <p:sldId id="260" r:id="rId7"/>
    <p:sldId id="263" r:id="rId8"/>
    <p:sldId id="265" r:id="rId9"/>
    <p:sldId id="267" r:id="rId10"/>
    <p:sldId id="266" r:id="rId11"/>
    <p:sldId id="268" r:id="rId12"/>
    <p:sldId id="269" r:id="rId13"/>
    <p:sldId id="270" r:id="rId14"/>
    <p:sldId id="273" r:id="rId15"/>
    <p:sldId id="259" r:id="rId16"/>
    <p:sldId id="271" r:id="rId17"/>
    <p:sldId id="274" r:id="rId18"/>
    <p:sldId id="284" r:id="rId19"/>
    <p:sldId id="285" r:id="rId20"/>
    <p:sldId id="276" r:id="rId21"/>
    <p:sldId id="277" r:id="rId22"/>
    <p:sldId id="278" r:id="rId23"/>
    <p:sldId id="279" r:id="rId24"/>
    <p:sldId id="280" r:id="rId25"/>
    <p:sldId id="275" r:id="rId26"/>
    <p:sldId id="281" r:id="rId27"/>
    <p:sldId id="282" r:id="rId28"/>
    <p:sldId id="283" r:id="rId2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3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AE2E0-F83D-0D4D-BEAB-A8B195E17099}" type="datetimeFigureOut">
              <a:rPr lang="de-DE" smtClean="0"/>
              <a:t>25.10.17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F97E3-4355-FB46-B056-778D01DCE13C}" type="slidenum">
              <a:rPr lang="de-DE" smtClean="0"/>
              <a:t>‹Nr.›</a:t>
            </a:fld>
            <a:endParaRPr lang="de-DE"/>
          </a:p>
        </p:txBody>
      </p:sp>
    </p:spTree>
    <p:extLst>
      <p:ext uri="{BB962C8B-B14F-4D97-AF65-F5344CB8AC3E}">
        <p14:creationId xmlns:p14="http://schemas.microsoft.com/office/powerpoint/2010/main" val="324727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Befragung Lehrer*innen,</a:t>
            </a:r>
          </a:p>
          <a:p>
            <a:endParaRPr lang="de-DE" dirty="0" smtClean="0"/>
          </a:p>
          <a:p>
            <a:r>
              <a:rPr lang="de-DE" dirty="0" smtClean="0"/>
              <a:t>Erklären: Quantitative Studien</a:t>
            </a:r>
            <a:endParaRPr lang="de-DE" dirty="0"/>
          </a:p>
        </p:txBody>
      </p:sp>
      <p:sp>
        <p:nvSpPr>
          <p:cNvPr id="4" name="Foliennummernplatzhalter 3"/>
          <p:cNvSpPr>
            <a:spLocks noGrp="1"/>
          </p:cNvSpPr>
          <p:nvPr>
            <p:ph type="sldNum" sz="quarter" idx="10"/>
          </p:nvPr>
        </p:nvSpPr>
        <p:spPr/>
        <p:txBody>
          <a:bodyPr/>
          <a:lstStyle/>
          <a:p>
            <a:fld id="{646F97E3-4355-FB46-B056-778D01DCE13C}" type="slidenum">
              <a:rPr lang="de-DE" smtClean="0"/>
              <a:t>5</a:t>
            </a:fld>
            <a:endParaRPr lang="de-DE"/>
          </a:p>
        </p:txBody>
      </p:sp>
    </p:spTree>
    <p:extLst>
      <p:ext uri="{BB962C8B-B14F-4D97-AF65-F5344CB8AC3E}">
        <p14:creationId xmlns:p14="http://schemas.microsoft.com/office/powerpoint/2010/main" val="101630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Befragung</a:t>
            </a:r>
            <a:r>
              <a:rPr lang="de-DE" baseline="0" dirty="0" smtClean="0"/>
              <a:t> Schülers</a:t>
            </a:r>
            <a:endParaRPr lang="de-DE" dirty="0"/>
          </a:p>
        </p:txBody>
      </p:sp>
      <p:sp>
        <p:nvSpPr>
          <p:cNvPr id="4" name="Foliennummernplatzhalter 3"/>
          <p:cNvSpPr>
            <a:spLocks noGrp="1"/>
          </p:cNvSpPr>
          <p:nvPr>
            <p:ph type="sldNum" sz="quarter" idx="10"/>
          </p:nvPr>
        </p:nvSpPr>
        <p:spPr/>
        <p:txBody>
          <a:bodyPr/>
          <a:lstStyle/>
          <a:p>
            <a:fld id="{646F97E3-4355-FB46-B056-778D01DCE13C}" type="slidenum">
              <a:rPr lang="de-DE" smtClean="0"/>
              <a:t>6</a:t>
            </a:fld>
            <a:endParaRPr lang="de-DE"/>
          </a:p>
        </p:txBody>
      </p:sp>
    </p:spTree>
    <p:extLst>
      <p:ext uri="{BB962C8B-B14F-4D97-AF65-F5344CB8AC3E}">
        <p14:creationId xmlns:p14="http://schemas.microsoft.com/office/powerpoint/2010/main" val="122208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Befragung</a:t>
            </a:r>
            <a:r>
              <a:rPr lang="de-DE" baseline="0" dirty="0" smtClean="0"/>
              <a:t> Schülers</a:t>
            </a:r>
          </a:p>
          <a:p>
            <a:endParaRPr lang="de-DE" baseline="0" dirty="0" smtClean="0"/>
          </a:p>
          <a:p>
            <a:r>
              <a:rPr lang="de-DE" baseline="0" dirty="0" smtClean="0"/>
              <a:t>Was können diese Studien NICHT zeigen?</a:t>
            </a:r>
          </a:p>
          <a:p>
            <a:endParaRPr lang="de-DE" baseline="0" dirty="0" smtClean="0"/>
          </a:p>
          <a:p>
            <a:r>
              <a:rPr lang="de-DE" baseline="0" dirty="0" smtClean="0"/>
              <a:t>Erforschen nicht Kontext und Schulkultur!</a:t>
            </a:r>
            <a:endParaRPr lang="de-DE" dirty="0"/>
          </a:p>
        </p:txBody>
      </p:sp>
      <p:sp>
        <p:nvSpPr>
          <p:cNvPr id="4" name="Foliennummernplatzhalter 3"/>
          <p:cNvSpPr>
            <a:spLocks noGrp="1"/>
          </p:cNvSpPr>
          <p:nvPr>
            <p:ph type="sldNum" sz="quarter" idx="10"/>
          </p:nvPr>
        </p:nvSpPr>
        <p:spPr/>
        <p:txBody>
          <a:bodyPr/>
          <a:lstStyle/>
          <a:p>
            <a:fld id="{646F97E3-4355-FB46-B056-778D01DCE13C}" type="slidenum">
              <a:rPr lang="de-DE" smtClean="0"/>
              <a:t>7</a:t>
            </a:fld>
            <a:endParaRPr lang="de-DE"/>
          </a:p>
        </p:txBody>
      </p:sp>
    </p:spTree>
    <p:extLst>
      <p:ext uri="{BB962C8B-B14F-4D97-AF65-F5344CB8AC3E}">
        <p14:creationId xmlns:p14="http://schemas.microsoft.com/office/powerpoint/2010/main" val="122208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p:cNvSpPr>
            <a:spLocks noGrp="1" noRot="1" noChangeAspect="1"/>
          </p:cNvSpPr>
          <p:nvPr>
            <p:ph type="sldImg"/>
          </p:nvPr>
        </p:nvSpPr>
        <p:spPr>
          <a:ln/>
        </p:spPr>
      </p:sp>
      <p:sp>
        <p:nvSpPr>
          <p:cNvPr id="6451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Auch erworbene Beeinträchtigung</a:t>
            </a:r>
          </a:p>
        </p:txBody>
      </p:sp>
      <p:sp>
        <p:nvSpPr>
          <p:cNvPr id="4" name="Foliennummernplatzhalter 3"/>
          <p:cNvSpPr>
            <a:spLocks noGrp="1"/>
          </p:cNvSpPr>
          <p:nvPr>
            <p:ph type="sldNum" sz="quarter" idx="5"/>
          </p:nvPr>
        </p:nvSpPr>
        <p:spPr/>
        <p:txBody>
          <a:bodyPr/>
          <a:lstStyle/>
          <a:p>
            <a:pPr>
              <a:defRPr/>
            </a:pPr>
            <a:fld id="{9CFCBA21-6E40-D449-B595-057B6FE1C930}" type="slidenum">
              <a:rPr lang="de-AT" smtClean="0"/>
              <a:pPr>
                <a:defRPr/>
              </a:pPr>
              <a:t>10</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kern="1200" dirty="0" smtClean="0">
                <a:solidFill>
                  <a:schemeClr val="tx1"/>
                </a:solidFill>
                <a:effectLst/>
                <a:latin typeface="+mn-lt"/>
                <a:ea typeface="+mn-ea"/>
                <a:cs typeface="+mn-cs"/>
              </a:rPr>
              <a:t>Durch diesen Zugang werden Einblicke in verschiedene </a:t>
            </a:r>
            <a:r>
              <a:rPr lang="de-DE" sz="1200" kern="1200" dirty="0" err="1" smtClean="0">
                <a:solidFill>
                  <a:schemeClr val="tx1"/>
                </a:solidFill>
                <a:effectLst/>
                <a:latin typeface="+mn-lt"/>
                <a:ea typeface="+mn-ea"/>
                <a:cs typeface="+mn-cs"/>
              </a:rPr>
              <a:t>Räume</a:t>
            </a:r>
            <a:r>
              <a:rPr lang="de-DE" sz="1200" kern="1200" dirty="0" smtClean="0">
                <a:solidFill>
                  <a:schemeClr val="tx1"/>
                </a:solidFill>
                <a:effectLst/>
                <a:latin typeface="+mn-lt"/>
                <a:ea typeface="+mn-ea"/>
                <a:cs typeface="+mn-cs"/>
              </a:rPr>
              <a:t> von Schule, </a:t>
            </a:r>
            <a:r>
              <a:rPr lang="de-DE" sz="1200" b="1" kern="1200" dirty="0" smtClean="0">
                <a:solidFill>
                  <a:schemeClr val="tx1"/>
                </a:solidFill>
                <a:effectLst/>
                <a:latin typeface="+mn-lt"/>
                <a:ea typeface="+mn-ea"/>
                <a:cs typeface="+mn-cs"/>
              </a:rPr>
              <a:t>deren soziale </a:t>
            </a:r>
            <a:r>
              <a:rPr lang="de-DE" sz="1200" b="1" kern="1200" dirty="0" err="1" smtClean="0">
                <a:solidFill>
                  <a:schemeClr val="tx1"/>
                </a:solidFill>
                <a:effectLst/>
                <a:latin typeface="+mn-lt"/>
                <a:ea typeface="+mn-ea"/>
                <a:cs typeface="+mn-cs"/>
              </a:rPr>
              <a:t>Qualität</a:t>
            </a:r>
            <a:r>
              <a:rPr lang="de-DE" sz="1200" b="1" kern="1200" dirty="0" smtClean="0">
                <a:solidFill>
                  <a:schemeClr val="tx1"/>
                </a:solidFill>
                <a:effectLst/>
                <a:latin typeface="+mn-lt"/>
                <a:ea typeface="+mn-ea"/>
                <a:cs typeface="+mn-cs"/>
              </a:rPr>
              <a:t>, die darin erfolgenden Praktiken als auch ihre Bedeutungen </a:t>
            </a:r>
            <a:r>
              <a:rPr lang="de-DE" sz="1200" b="1" kern="1200" dirty="0" err="1" smtClean="0">
                <a:solidFill>
                  <a:schemeClr val="tx1"/>
                </a:solidFill>
                <a:effectLst/>
                <a:latin typeface="+mn-lt"/>
                <a:ea typeface="+mn-ea"/>
                <a:cs typeface="+mn-cs"/>
              </a:rPr>
              <a:t>für</a:t>
            </a:r>
            <a:r>
              <a:rPr lang="de-DE" sz="1200" b="1" kern="1200" dirty="0" smtClean="0">
                <a:solidFill>
                  <a:schemeClr val="tx1"/>
                </a:solidFill>
                <a:effectLst/>
                <a:latin typeface="+mn-lt"/>
                <a:ea typeface="+mn-ea"/>
                <a:cs typeface="+mn-cs"/>
              </a:rPr>
              <a:t> die </a:t>
            </a:r>
            <a:r>
              <a:rPr lang="de-DE" sz="1200" b="1" kern="1200" dirty="0" err="1" smtClean="0">
                <a:solidFill>
                  <a:schemeClr val="tx1"/>
                </a:solidFill>
                <a:effectLst/>
                <a:latin typeface="+mn-lt"/>
                <a:ea typeface="+mn-ea"/>
                <a:cs typeface="+mn-cs"/>
              </a:rPr>
              <a:t>Relationalitäten</a:t>
            </a:r>
            <a:r>
              <a:rPr lang="de-DE" sz="1200" b="1" kern="1200" dirty="0" smtClean="0">
                <a:solidFill>
                  <a:schemeClr val="tx1"/>
                </a:solidFill>
                <a:effectLst/>
                <a:latin typeface="+mn-lt"/>
                <a:ea typeface="+mn-ea"/>
                <a:cs typeface="+mn-cs"/>
              </a:rPr>
              <a:t> unter </a:t>
            </a:r>
            <a:r>
              <a:rPr lang="de-DE" sz="1200" b="1" kern="1200" dirty="0" err="1" smtClean="0">
                <a:solidFill>
                  <a:schemeClr val="tx1"/>
                </a:solidFill>
                <a:effectLst/>
                <a:latin typeface="+mn-lt"/>
                <a:ea typeface="+mn-ea"/>
                <a:cs typeface="+mn-cs"/>
              </a:rPr>
              <a:t>SchülerInnen</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möglich</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 auch in jene </a:t>
            </a:r>
            <a:r>
              <a:rPr lang="de-DE" sz="1200" kern="1200" dirty="0" err="1" smtClean="0">
                <a:solidFill>
                  <a:schemeClr val="tx1"/>
                </a:solidFill>
                <a:effectLst/>
                <a:latin typeface="+mn-lt"/>
                <a:ea typeface="+mn-ea"/>
                <a:cs typeface="+mn-cs"/>
              </a:rPr>
              <a:t>Räume</a:t>
            </a:r>
            <a:r>
              <a:rPr lang="de-DE" sz="1200" kern="1200" dirty="0" smtClean="0">
                <a:solidFill>
                  <a:schemeClr val="tx1"/>
                </a:solidFill>
                <a:effectLst/>
                <a:latin typeface="+mn-lt"/>
                <a:ea typeface="+mn-ea"/>
                <a:cs typeface="+mn-cs"/>
              </a:rPr>
              <a:t>, zu denen erwachsene </a:t>
            </a:r>
            <a:r>
              <a:rPr lang="de-DE" sz="1200" kern="1200" dirty="0" err="1" smtClean="0">
                <a:solidFill>
                  <a:schemeClr val="tx1"/>
                </a:solidFill>
                <a:effectLst/>
                <a:latin typeface="+mn-lt"/>
                <a:ea typeface="+mn-ea"/>
                <a:cs typeface="+mn-cs"/>
              </a:rPr>
              <a:t>ForscherInnen</a:t>
            </a:r>
            <a:r>
              <a:rPr lang="de-DE" sz="1200" kern="1200" dirty="0" smtClean="0">
                <a:solidFill>
                  <a:schemeClr val="tx1"/>
                </a:solidFill>
                <a:effectLst/>
                <a:latin typeface="+mn-lt"/>
                <a:ea typeface="+mn-ea"/>
                <a:cs typeface="+mn-cs"/>
              </a:rPr>
              <a:t> in der Regel </a:t>
            </a:r>
            <a:r>
              <a:rPr lang="de-DE" sz="1200" b="1" kern="1200" dirty="0" smtClean="0">
                <a:solidFill>
                  <a:schemeClr val="tx1"/>
                </a:solidFill>
                <a:effectLst/>
                <a:latin typeface="+mn-lt"/>
                <a:ea typeface="+mn-ea"/>
                <a:cs typeface="+mn-cs"/>
              </a:rPr>
              <a:t>keinen Zu</a:t>
            </a:r>
            <a:r>
              <a:rPr lang="de-DE" sz="1200" kern="1200" dirty="0" smtClean="0">
                <a:solidFill>
                  <a:schemeClr val="tx1"/>
                </a:solidFill>
                <a:effectLst/>
                <a:latin typeface="+mn-lt"/>
                <a:ea typeface="+mn-ea"/>
                <a:cs typeface="+mn-cs"/>
              </a:rPr>
              <a:t>gang haben (vgl. </a:t>
            </a:r>
            <a:r>
              <a:rPr lang="de-DE" sz="1200" kern="1200" dirty="0" err="1" smtClean="0">
                <a:solidFill>
                  <a:schemeClr val="tx1"/>
                </a:solidFill>
                <a:effectLst/>
                <a:latin typeface="+mn-lt"/>
                <a:ea typeface="+mn-ea"/>
                <a:cs typeface="+mn-cs"/>
              </a:rPr>
              <a:t>Kellett</a:t>
            </a:r>
            <a:r>
              <a:rPr lang="de-DE" sz="1200" kern="1200" dirty="0" smtClean="0">
                <a:solidFill>
                  <a:schemeClr val="tx1"/>
                </a:solidFill>
                <a:effectLst/>
                <a:latin typeface="+mn-lt"/>
                <a:ea typeface="+mn-ea"/>
                <a:cs typeface="+mn-cs"/>
              </a:rPr>
              <a:t> 2005a) bzw.</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 in denen sie als </a:t>
            </a:r>
            <a:r>
              <a:rPr lang="de-DE" sz="1200" b="1" kern="1200" dirty="0" smtClean="0">
                <a:solidFill>
                  <a:schemeClr val="tx1"/>
                </a:solidFill>
                <a:effectLst/>
                <a:latin typeface="+mn-lt"/>
                <a:ea typeface="+mn-ea"/>
                <a:cs typeface="+mn-cs"/>
              </a:rPr>
              <a:t>‚</a:t>
            </a:r>
            <a:r>
              <a:rPr lang="de-DE" sz="1200" b="1" kern="1200" dirty="0" err="1" smtClean="0">
                <a:solidFill>
                  <a:schemeClr val="tx1"/>
                </a:solidFill>
                <a:effectLst/>
                <a:latin typeface="+mn-lt"/>
                <a:ea typeface="+mn-ea"/>
                <a:cs typeface="+mn-cs"/>
              </a:rPr>
              <a:t>Fremdkörper</a:t>
            </a:r>
            <a:r>
              <a:rPr lang="de-DE" sz="1200" kern="1200" dirty="0" smtClean="0">
                <a:solidFill>
                  <a:schemeClr val="tx1"/>
                </a:solidFill>
                <a:effectLst/>
                <a:latin typeface="+mn-lt"/>
                <a:ea typeface="+mn-ea"/>
                <a:cs typeface="+mn-cs"/>
              </a:rPr>
              <a:t>‘ wahrgenommen werden und daher Interaktionen sowie Praktiken von Jugendlichen beeinflussen oder verzerren (vgl. </a:t>
            </a:r>
            <a:r>
              <a:rPr lang="de-DE" sz="1200" kern="1200" dirty="0" err="1" smtClean="0">
                <a:solidFill>
                  <a:schemeClr val="tx1"/>
                </a:solidFill>
                <a:effectLst/>
                <a:latin typeface="+mn-lt"/>
                <a:ea typeface="+mn-ea"/>
                <a:cs typeface="+mn-cs"/>
              </a:rPr>
              <a:t>Kellet</a:t>
            </a:r>
            <a:r>
              <a:rPr lang="de-DE" sz="1200" kern="1200" dirty="0" smtClean="0">
                <a:solidFill>
                  <a:schemeClr val="tx1"/>
                </a:solidFill>
                <a:effectLst/>
                <a:latin typeface="+mn-lt"/>
                <a:ea typeface="+mn-ea"/>
                <a:cs typeface="+mn-cs"/>
              </a:rPr>
              <a:t> 2005b).</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Es sind jedoch genau jene Orte und </a:t>
            </a:r>
            <a:r>
              <a:rPr lang="de-DE" sz="1200" kern="1200" dirty="0" err="1" smtClean="0">
                <a:solidFill>
                  <a:schemeClr val="tx1"/>
                </a:solidFill>
                <a:effectLst/>
                <a:latin typeface="+mn-lt"/>
                <a:ea typeface="+mn-ea"/>
                <a:cs typeface="+mn-cs"/>
              </a:rPr>
              <a:t>Räume</a:t>
            </a:r>
            <a:r>
              <a:rPr lang="de-DE" sz="1200" kern="1200" dirty="0" smtClean="0">
                <a:solidFill>
                  <a:schemeClr val="tx1"/>
                </a:solidFill>
                <a:effectLst/>
                <a:latin typeface="+mn-lt"/>
                <a:ea typeface="+mn-ea"/>
                <a:cs typeface="+mn-cs"/>
              </a:rPr>
              <a:t>, wie der Pausenhof oder Schulflure, die außerhalb des Blicks von </a:t>
            </a:r>
            <a:r>
              <a:rPr lang="de-DE" sz="1200" kern="1200" dirty="0" err="1" smtClean="0">
                <a:solidFill>
                  <a:schemeClr val="tx1"/>
                </a:solidFill>
                <a:effectLst/>
                <a:latin typeface="+mn-lt"/>
                <a:ea typeface="+mn-ea"/>
                <a:cs typeface="+mn-cs"/>
              </a:rPr>
              <a:t>LehrerInnen</a:t>
            </a:r>
            <a:r>
              <a:rPr lang="de-DE" sz="1200" kern="1200" dirty="0" smtClean="0">
                <a:solidFill>
                  <a:schemeClr val="tx1"/>
                </a:solidFill>
                <a:effectLst/>
                <a:latin typeface="+mn-lt"/>
                <a:ea typeface="+mn-ea"/>
                <a:cs typeface="+mn-cs"/>
              </a:rPr>
              <a:t> und anderen Erwachsenen liegen, </a:t>
            </a:r>
            <a:r>
              <a:rPr lang="de-DE" sz="1200" b="1" kern="1200" dirty="0" smtClean="0">
                <a:solidFill>
                  <a:schemeClr val="tx1"/>
                </a:solidFill>
                <a:effectLst/>
                <a:latin typeface="+mn-lt"/>
                <a:ea typeface="+mn-ea"/>
                <a:cs typeface="+mn-cs"/>
              </a:rPr>
              <a:t>an denen Inklusion (oder Exklusion) unter </a:t>
            </a:r>
            <a:r>
              <a:rPr lang="de-DE" sz="1200" b="1" kern="1200" dirty="0" err="1" smtClean="0">
                <a:solidFill>
                  <a:schemeClr val="tx1"/>
                </a:solidFill>
                <a:effectLst/>
                <a:latin typeface="+mn-lt"/>
                <a:ea typeface="+mn-ea"/>
                <a:cs typeface="+mn-cs"/>
              </a:rPr>
              <a:t>SchülerInnen</a:t>
            </a:r>
            <a:r>
              <a:rPr lang="de-DE" sz="1200" b="1" kern="1200" dirty="0" smtClean="0">
                <a:solidFill>
                  <a:schemeClr val="tx1"/>
                </a:solidFill>
                <a:effectLst/>
                <a:latin typeface="+mn-lt"/>
                <a:ea typeface="+mn-ea"/>
                <a:cs typeface="+mn-cs"/>
              </a:rPr>
              <a:t> verhandelt </a:t>
            </a:r>
            <a:r>
              <a:rPr lang="de-DE" sz="1200" kern="1200" dirty="0" smtClean="0">
                <a:solidFill>
                  <a:schemeClr val="tx1"/>
                </a:solidFill>
                <a:effectLst/>
                <a:latin typeface="+mn-lt"/>
                <a:ea typeface="+mn-ea"/>
                <a:cs typeface="+mn-cs"/>
              </a:rPr>
              <a:t>wird.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de-D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kern="1200" dirty="0" smtClean="0">
                <a:solidFill>
                  <a:schemeClr val="tx1"/>
                </a:solidFill>
                <a:effectLst/>
                <a:latin typeface="+mn-lt"/>
                <a:ea typeface="+mn-ea"/>
                <a:cs typeface="+mn-cs"/>
              </a:rPr>
              <a:t>Durch diesen Zugang werden Einblicke in verschiedene </a:t>
            </a:r>
            <a:r>
              <a:rPr lang="de-DE" sz="1200" kern="1200" dirty="0" err="1" smtClean="0">
                <a:solidFill>
                  <a:schemeClr val="tx1"/>
                </a:solidFill>
                <a:effectLst/>
                <a:latin typeface="+mn-lt"/>
                <a:ea typeface="+mn-ea"/>
                <a:cs typeface="+mn-cs"/>
              </a:rPr>
              <a:t>Räume</a:t>
            </a:r>
            <a:r>
              <a:rPr lang="de-DE" sz="1200" kern="1200" dirty="0" smtClean="0">
                <a:solidFill>
                  <a:schemeClr val="tx1"/>
                </a:solidFill>
                <a:effectLst/>
                <a:latin typeface="+mn-lt"/>
                <a:ea typeface="+mn-ea"/>
                <a:cs typeface="+mn-cs"/>
              </a:rPr>
              <a:t> von Schule, </a:t>
            </a:r>
            <a:r>
              <a:rPr lang="de-DE" sz="1200" b="1" kern="1200" dirty="0" smtClean="0">
                <a:solidFill>
                  <a:schemeClr val="tx1"/>
                </a:solidFill>
                <a:effectLst/>
                <a:latin typeface="+mn-lt"/>
                <a:ea typeface="+mn-ea"/>
                <a:cs typeface="+mn-cs"/>
              </a:rPr>
              <a:t>deren soziale </a:t>
            </a:r>
            <a:r>
              <a:rPr lang="de-DE" sz="1200" b="1" kern="1200" dirty="0" err="1" smtClean="0">
                <a:solidFill>
                  <a:schemeClr val="tx1"/>
                </a:solidFill>
                <a:effectLst/>
                <a:latin typeface="+mn-lt"/>
                <a:ea typeface="+mn-ea"/>
                <a:cs typeface="+mn-cs"/>
              </a:rPr>
              <a:t>Qualität</a:t>
            </a:r>
            <a:r>
              <a:rPr lang="de-DE" sz="1200" b="1" kern="1200" dirty="0" smtClean="0">
                <a:solidFill>
                  <a:schemeClr val="tx1"/>
                </a:solidFill>
                <a:effectLst/>
                <a:latin typeface="+mn-lt"/>
                <a:ea typeface="+mn-ea"/>
                <a:cs typeface="+mn-cs"/>
              </a:rPr>
              <a:t>, die darin erfolgenden Praktiken als auch ihre Bedeutungen </a:t>
            </a:r>
            <a:r>
              <a:rPr lang="de-DE" sz="1200" b="1" kern="1200" dirty="0" err="1" smtClean="0">
                <a:solidFill>
                  <a:schemeClr val="tx1"/>
                </a:solidFill>
                <a:effectLst/>
                <a:latin typeface="+mn-lt"/>
                <a:ea typeface="+mn-ea"/>
                <a:cs typeface="+mn-cs"/>
              </a:rPr>
              <a:t>für</a:t>
            </a:r>
            <a:r>
              <a:rPr lang="de-DE" sz="1200" b="1" kern="1200" dirty="0" smtClean="0">
                <a:solidFill>
                  <a:schemeClr val="tx1"/>
                </a:solidFill>
                <a:effectLst/>
                <a:latin typeface="+mn-lt"/>
                <a:ea typeface="+mn-ea"/>
                <a:cs typeface="+mn-cs"/>
              </a:rPr>
              <a:t> die </a:t>
            </a:r>
            <a:r>
              <a:rPr lang="de-DE" sz="1200" b="1" kern="1200" dirty="0" err="1" smtClean="0">
                <a:solidFill>
                  <a:schemeClr val="tx1"/>
                </a:solidFill>
                <a:effectLst/>
                <a:latin typeface="+mn-lt"/>
                <a:ea typeface="+mn-ea"/>
                <a:cs typeface="+mn-cs"/>
              </a:rPr>
              <a:t>Relationalitäten</a:t>
            </a:r>
            <a:r>
              <a:rPr lang="de-DE" sz="1200" b="1" kern="1200" dirty="0" smtClean="0">
                <a:solidFill>
                  <a:schemeClr val="tx1"/>
                </a:solidFill>
                <a:effectLst/>
                <a:latin typeface="+mn-lt"/>
                <a:ea typeface="+mn-ea"/>
                <a:cs typeface="+mn-cs"/>
              </a:rPr>
              <a:t> unter </a:t>
            </a:r>
            <a:r>
              <a:rPr lang="de-DE" sz="1200" b="1" kern="1200" dirty="0" err="1" smtClean="0">
                <a:solidFill>
                  <a:schemeClr val="tx1"/>
                </a:solidFill>
                <a:effectLst/>
                <a:latin typeface="+mn-lt"/>
                <a:ea typeface="+mn-ea"/>
                <a:cs typeface="+mn-cs"/>
              </a:rPr>
              <a:t>SchülerInnen</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möglich</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–auch in jene </a:t>
            </a:r>
            <a:r>
              <a:rPr lang="de-DE" sz="1200" kern="1200" dirty="0" err="1" smtClean="0">
                <a:solidFill>
                  <a:schemeClr val="tx1"/>
                </a:solidFill>
                <a:effectLst/>
                <a:latin typeface="+mn-lt"/>
                <a:ea typeface="+mn-ea"/>
                <a:cs typeface="+mn-cs"/>
              </a:rPr>
              <a:t>Räume</a:t>
            </a:r>
            <a:r>
              <a:rPr lang="de-DE" sz="1200" kern="1200" dirty="0" smtClean="0">
                <a:solidFill>
                  <a:schemeClr val="tx1"/>
                </a:solidFill>
                <a:effectLst/>
                <a:latin typeface="+mn-lt"/>
                <a:ea typeface="+mn-ea"/>
                <a:cs typeface="+mn-cs"/>
              </a:rPr>
              <a:t>, zu denen erwachsene </a:t>
            </a:r>
            <a:r>
              <a:rPr lang="de-DE" sz="1200" kern="1200" dirty="0" err="1" smtClean="0">
                <a:solidFill>
                  <a:schemeClr val="tx1"/>
                </a:solidFill>
                <a:effectLst/>
                <a:latin typeface="+mn-lt"/>
                <a:ea typeface="+mn-ea"/>
                <a:cs typeface="+mn-cs"/>
              </a:rPr>
              <a:t>ForscherInnen</a:t>
            </a:r>
            <a:r>
              <a:rPr lang="de-DE" sz="1200" kern="1200" dirty="0" smtClean="0">
                <a:solidFill>
                  <a:schemeClr val="tx1"/>
                </a:solidFill>
                <a:effectLst/>
                <a:latin typeface="+mn-lt"/>
                <a:ea typeface="+mn-ea"/>
                <a:cs typeface="+mn-cs"/>
              </a:rPr>
              <a:t> in der Regel </a:t>
            </a:r>
            <a:r>
              <a:rPr lang="de-DE" sz="1200" b="1" kern="1200" dirty="0" smtClean="0">
                <a:solidFill>
                  <a:schemeClr val="tx1"/>
                </a:solidFill>
                <a:effectLst/>
                <a:latin typeface="+mn-lt"/>
                <a:ea typeface="+mn-ea"/>
                <a:cs typeface="+mn-cs"/>
              </a:rPr>
              <a:t>keinen Zu</a:t>
            </a:r>
            <a:r>
              <a:rPr lang="de-DE" sz="1200" kern="1200" dirty="0" smtClean="0">
                <a:solidFill>
                  <a:schemeClr val="tx1"/>
                </a:solidFill>
                <a:effectLst/>
                <a:latin typeface="+mn-lt"/>
                <a:ea typeface="+mn-ea"/>
                <a:cs typeface="+mn-cs"/>
              </a:rPr>
              <a:t>gang haben (vgl. </a:t>
            </a:r>
            <a:r>
              <a:rPr lang="de-DE" sz="1200" kern="1200" dirty="0" err="1" smtClean="0">
                <a:solidFill>
                  <a:schemeClr val="tx1"/>
                </a:solidFill>
                <a:effectLst/>
                <a:latin typeface="+mn-lt"/>
                <a:ea typeface="+mn-ea"/>
                <a:cs typeface="+mn-cs"/>
              </a:rPr>
              <a:t>Kellett</a:t>
            </a:r>
            <a:r>
              <a:rPr lang="de-DE" sz="1200" kern="1200" dirty="0" smtClean="0">
                <a:solidFill>
                  <a:schemeClr val="tx1"/>
                </a:solidFill>
                <a:effectLst/>
                <a:latin typeface="+mn-lt"/>
                <a:ea typeface="+mn-ea"/>
                <a:cs typeface="+mn-cs"/>
              </a:rPr>
              <a:t> 2005a) bzw.</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 in denen sie als </a:t>
            </a:r>
            <a:r>
              <a:rPr lang="de-DE" sz="1200" b="1" kern="1200" dirty="0" smtClean="0">
                <a:solidFill>
                  <a:schemeClr val="tx1"/>
                </a:solidFill>
                <a:effectLst/>
                <a:latin typeface="+mn-lt"/>
                <a:ea typeface="+mn-ea"/>
                <a:cs typeface="+mn-cs"/>
              </a:rPr>
              <a:t>‚</a:t>
            </a:r>
            <a:r>
              <a:rPr lang="de-DE" sz="1200" b="1" kern="1200" dirty="0" err="1" smtClean="0">
                <a:solidFill>
                  <a:schemeClr val="tx1"/>
                </a:solidFill>
                <a:effectLst/>
                <a:latin typeface="+mn-lt"/>
                <a:ea typeface="+mn-ea"/>
                <a:cs typeface="+mn-cs"/>
              </a:rPr>
              <a:t>Fremdkörper</a:t>
            </a:r>
            <a:r>
              <a:rPr lang="de-DE" sz="1200" kern="1200" dirty="0" smtClean="0">
                <a:solidFill>
                  <a:schemeClr val="tx1"/>
                </a:solidFill>
                <a:effectLst/>
                <a:latin typeface="+mn-lt"/>
                <a:ea typeface="+mn-ea"/>
                <a:cs typeface="+mn-cs"/>
              </a:rPr>
              <a:t>‘ wahrgenommen werden und daher Interaktionen sowie Praktiken von Jugendlichen beeinflussen oder verzerren (vgl. </a:t>
            </a:r>
            <a:r>
              <a:rPr lang="de-DE" sz="1200" kern="1200" dirty="0" err="1" smtClean="0">
                <a:solidFill>
                  <a:schemeClr val="tx1"/>
                </a:solidFill>
                <a:effectLst/>
                <a:latin typeface="+mn-lt"/>
                <a:ea typeface="+mn-ea"/>
                <a:cs typeface="+mn-cs"/>
              </a:rPr>
              <a:t>Kellett</a:t>
            </a:r>
            <a:r>
              <a:rPr lang="de-DE" sz="1200" kern="1200" dirty="0" smtClean="0">
                <a:solidFill>
                  <a:schemeClr val="tx1"/>
                </a:solidFill>
                <a:effectLst/>
                <a:latin typeface="+mn-lt"/>
                <a:ea typeface="+mn-ea"/>
                <a:cs typeface="+mn-cs"/>
              </a:rPr>
              <a:t> 2005b).</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de-D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kern="1200" dirty="0" smtClean="0">
                <a:solidFill>
                  <a:schemeClr val="tx1"/>
                </a:solidFill>
                <a:effectLst/>
                <a:latin typeface="+mn-lt"/>
                <a:ea typeface="+mn-ea"/>
                <a:cs typeface="+mn-cs"/>
              </a:rPr>
              <a:t> Es sind jedoch genau jene Orte und </a:t>
            </a:r>
            <a:r>
              <a:rPr lang="de-DE" sz="1200" kern="1200" dirty="0" err="1" smtClean="0">
                <a:solidFill>
                  <a:schemeClr val="tx1"/>
                </a:solidFill>
                <a:effectLst/>
                <a:latin typeface="+mn-lt"/>
                <a:ea typeface="+mn-ea"/>
                <a:cs typeface="+mn-cs"/>
              </a:rPr>
              <a:t>Räume</a:t>
            </a:r>
            <a:r>
              <a:rPr lang="de-DE" sz="1200" kern="1200" dirty="0" smtClean="0">
                <a:solidFill>
                  <a:schemeClr val="tx1"/>
                </a:solidFill>
                <a:effectLst/>
                <a:latin typeface="+mn-lt"/>
                <a:ea typeface="+mn-ea"/>
                <a:cs typeface="+mn-cs"/>
              </a:rPr>
              <a:t>, wie der Pausenhof oder Schulflure, die außerhalb des Blicks von </a:t>
            </a:r>
            <a:r>
              <a:rPr lang="de-DE" sz="1200" kern="1200" dirty="0" err="1" smtClean="0">
                <a:solidFill>
                  <a:schemeClr val="tx1"/>
                </a:solidFill>
                <a:effectLst/>
                <a:latin typeface="+mn-lt"/>
                <a:ea typeface="+mn-ea"/>
                <a:cs typeface="+mn-cs"/>
              </a:rPr>
              <a:t>LehrerInnen</a:t>
            </a:r>
            <a:r>
              <a:rPr lang="de-DE" sz="1200" kern="1200" dirty="0" smtClean="0">
                <a:solidFill>
                  <a:schemeClr val="tx1"/>
                </a:solidFill>
                <a:effectLst/>
                <a:latin typeface="+mn-lt"/>
                <a:ea typeface="+mn-ea"/>
                <a:cs typeface="+mn-cs"/>
              </a:rPr>
              <a:t> und anderen Erwachsenen liegen, </a:t>
            </a:r>
            <a:r>
              <a:rPr lang="de-DE" sz="1200" b="1" kern="1200" dirty="0" smtClean="0">
                <a:solidFill>
                  <a:schemeClr val="tx1"/>
                </a:solidFill>
                <a:effectLst/>
                <a:latin typeface="+mn-lt"/>
                <a:ea typeface="+mn-ea"/>
                <a:cs typeface="+mn-cs"/>
              </a:rPr>
              <a:t>an denen Inklusion (oder Exklusion) unter </a:t>
            </a:r>
            <a:r>
              <a:rPr lang="de-DE" sz="1200" b="1" kern="1200" dirty="0" err="1" smtClean="0">
                <a:solidFill>
                  <a:schemeClr val="tx1"/>
                </a:solidFill>
                <a:effectLst/>
                <a:latin typeface="+mn-lt"/>
                <a:ea typeface="+mn-ea"/>
                <a:cs typeface="+mn-cs"/>
              </a:rPr>
              <a:t>SchülerInnen</a:t>
            </a:r>
            <a:r>
              <a:rPr lang="de-DE" sz="1200" b="1" kern="1200" dirty="0" smtClean="0">
                <a:solidFill>
                  <a:schemeClr val="tx1"/>
                </a:solidFill>
                <a:effectLst/>
                <a:latin typeface="+mn-lt"/>
                <a:ea typeface="+mn-ea"/>
                <a:cs typeface="+mn-cs"/>
              </a:rPr>
              <a:t> verhandelt </a:t>
            </a:r>
            <a:r>
              <a:rPr lang="de-DE" sz="1200" kern="1200" dirty="0" smtClean="0">
                <a:solidFill>
                  <a:schemeClr val="tx1"/>
                </a:solidFill>
                <a:effectLst/>
                <a:latin typeface="+mn-lt"/>
                <a:ea typeface="+mn-ea"/>
                <a:cs typeface="+mn-cs"/>
              </a:rPr>
              <a:t>wird.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de-D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kern="1200" dirty="0" smtClean="0">
                <a:solidFill>
                  <a:schemeClr val="tx1"/>
                </a:solidFill>
                <a:effectLst/>
                <a:latin typeface="+mn-lt"/>
                <a:ea typeface="+mn-ea"/>
                <a:cs typeface="+mn-cs"/>
              </a:rPr>
              <a:t>Wir</a:t>
            </a:r>
            <a:r>
              <a:rPr lang="de-DE" sz="1200" kern="1200" baseline="0" dirty="0" smtClean="0">
                <a:solidFill>
                  <a:schemeClr val="tx1"/>
                </a:solidFill>
                <a:effectLst/>
                <a:latin typeface="+mn-lt"/>
                <a:ea typeface="+mn-ea"/>
                <a:cs typeface="+mn-cs"/>
              </a:rPr>
              <a:t> führen AUCH teilnehmende Beobachtungen in den Klassen durch und interviewen Lehrer/innen und Direktor/innen </a:t>
            </a: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E20C36B-B10E-4743-B709-299ED5160D07}" type="slidenum">
              <a:rPr lang="de-DE" smtClean="0"/>
              <a:t>18</a:t>
            </a:fld>
            <a:endParaRPr lang="de-DE"/>
          </a:p>
        </p:txBody>
      </p:sp>
    </p:spTree>
    <p:extLst>
      <p:ext uri="{BB962C8B-B14F-4D97-AF65-F5344CB8AC3E}">
        <p14:creationId xmlns:p14="http://schemas.microsoft.com/office/powerpoint/2010/main" val="45266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E20C36B-B10E-4743-B709-299ED5160D07}" type="slidenum">
              <a:rPr lang="de-DE" smtClean="0"/>
              <a:t>19</a:t>
            </a:fld>
            <a:endParaRPr lang="de-DE"/>
          </a:p>
        </p:txBody>
      </p:sp>
    </p:spTree>
    <p:extLst>
      <p:ext uri="{BB962C8B-B14F-4D97-AF65-F5344CB8AC3E}">
        <p14:creationId xmlns:p14="http://schemas.microsoft.com/office/powerpoint/2010/main" val="452662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de-AT" smtClean="0"/>
              <a:t>Mastertitelformat bearbeiten</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C8A432C8-69A7-458B-9684-2BFA64B31948}" type="datetime2">
              <a:rPr lang="en-US" smtClean="0"/>
              <a:t>Mittwoch, 25. Oktober 17</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lgn="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de-AT" smtClean="0"/>
              <a:t>Mastertitelformat bearbeiten</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auf Platzhalter ziehen oder durch Klicken auf Symbol hinzufügen</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de-AT" smtClean="0"/>
              <a:t>Mastertextformat bearbeiten</a:t>
            </a:r>
          </a:p>
        </p:txBody>
      </p:sp>
      <p:sp>
        <p:nvSpPr>
          <p:cNvPr id="5" name="Date Placeholder 4"/>
          <p:cNvSpPr>
            <a:spLocks noGrp="1"/>
          </p:cNvSpPr>
          <p:nvPr>
            <p:ph type="dt" sz="half" idx="10"/>
          </p:nvPr>
        </p:nvSpPr>
        <p:spPr/>
        <p:txBody>
          <a:bodyPr/>
          <a:lstStyle/>
          <a:p>
            <a:fld id="{2EF2C1B6-6802-3D46-9D15-9EEDFB088C33}" type="datetimeFigureOut">
              <a:rPr lang="de-DE" smtClean="0"/>
              <a:t>25.10.17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Variante">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de-AT" smtClean="0"/>
              <a:t>Mastertitelformat bearbeiten</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auf Platzhalter ziehen oder durch Klicken auf Symbol hinzufügen</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de-AT" smtClean="0"/>
              <a:t>Mastertextformat bearbeiten</a:t>
            </a:r>
          </a:p>
        </p:txBody>
      </p:sp>
      <p:sp>
        <p:nvSpPr>
          <p:cNvPr id="5" name="Date Placeholder 4"/>
          <p:cNvSpPr>
            <a:spLocks noGrp="1"/>
          </p:cNvSpPr>
          <p:nvPr>
            <p:ph type="dt" sz="half" idx="10"/>
          </p:nvPr>
        </p:nvSpPr>
        <p:spPr/>
        <p:txBody>
          <a:bodyPr/>
          <a:lstStyle/>
          <a:p>
            <a:fld id="{2EF2C1B6-6802-3D46-9D15-9EEDFB088C33}" type="datetimeFigureOut">
              <a:rPr lang="de-DE" smtClean="0"/>
              <a:t>25.10.17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AT"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10"/>
          </p:nvPr>
        </p:nvSpPr>
        <p:spPr/>
        <p:txBody>
          <a:bodyPr/>
          <a:lstStyle/>
          <a:p>
            <a:fld id="{2EF2C1B6-6802-3D46-9D15-9EEDFB088C33}" type="datetimeFigureOut">
              <a:rPr lang="de-DE" smtClean="0"/>
              <a:t>25.10.17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de-AT" smtClean="0"/>
              <a:t>Mastertitelformat bearbeiten</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10"/>
          </p:nvPr>
        </p:nvSpPr>
        <p:spPr/>
        <p:txBody>
          <a:bodyPr/>
          <a:lstStyle/>
          <a:p>
            <a:fld id="{2EF2C1B6-6802-3D46-9D15-9EEDFB088C33}" type="datetimeFigureOut">
              <a:rPr lang="de-DE" smtClean="0"/>
              <a:t>25.10.17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AT"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10"/>
          </p:nvPr>
        </p:nvSpPr>
        <p:spPr/>
        <p:txBody>
          <a:bodyPr/>
          <a:lstStyle/>
          <a:p>
            <a:fld id="{2EF2C1B6-6802-3D46-9D15-9EEDFB088C33}" type="datetimeFigureOut">
              <a:rPr lang="de-DE" smtClean="0"/>
              <a:t>25.10.17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de-AT" smtClean="0"/>
              <a:t>Mastertitelformat bearbeiten</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EF2C1B6-6802-3D46-9D15-9EEDFB088C33}" type="datetimeFigureOut">
              <a:rPr lang="de-DE" smtClean="0"/>
              <a:t>25.10.17</a:t>
            </a:fld>
            <a:endParaRPr lang="de-DE"/>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de-DE"/>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de-AT" smtClean="0"/>
              <a:t>Bild auf Platzhalter ziehen oder durch Klicken auf Symbol hinzufügen</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de-AT" smtClean="0"/>
              <a:t>Mastertitelformat bearbeiten</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e Placeholder 3"/>
          <p:cNvSpPr>
            <a:spLocks noGrp="1"/>
          </p:cNvSpPr>
          <p:nvPr>
            <p:ph type="dt" sz="half" idx="10"/>
          </p:nvPr>
        </p:nvSpPr>
        <p:spPr/>
        <p:txBody>
          <a:bodyPr/>
          <a:lstStyle/>
          <a:p>
            <a:fld id="{9933D019-A32C-4EAD-B8E6-DBDA699692FD}" type="datetime2">
              <a:rPr lang="en-US" smtClean="0"/>
              <a:t>Mittwoch, 25. Oktober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AT" smtClean="0"/>
              <a:t>Mastertitelformat bearbeiten</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5" name="Date Placeholder 4"/>
          <p:cNvSpPr>
            <a:spLocks noGrp="1"/>
          </p:cNvSpPr>
          <p:nvPr>
            <p:ph type="dt" sz="half" idx="10"/>
          </p:nvPr>
        </p:nvSpPr>
        <p:spPr/>
        <p:txBody>
          <a:bodyPr/>
          <a:lstStyle/>
          <a:p>
            <a:fld id="{2EF2C1B6-6802-3D46-9D15-9EEDFB088C33}" type="datetimeFigureOut">
              <a:rPr lang="de-DE" smtClean="0"/>
              <a:t>25.10.17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de-AT" smtClean="0"/>
              <a:t>Mastertitelformat bearbeiten</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7" name="Date Placeholder 6"/>
          <p:cNvSpPr>
            <a:spLocks noGrp="1"/>
          </p:cNvSpPr>
          <p:nvPr>
            <p:ph type="dt" sz="half" idx="10"/>
          </p:nvPr>
        </p:nvSpPr>
        <p:spPr/>
        <p:txBody>
          <a:bodyPr/>
          <a:lstStyle/>
          <a:p>
            <a:fld id="{2EF2C1B6-6802-3D46-9D15-9EEDFB088C33}" type="datetimeFigureOut">
              <a:rPr lang="de-DE" smtClean="0"/>
              <a:t>25.10.17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8660F6E-DC64-224F-97E6-87F544DD3438}" type="slidenum">
              <a:rPr lang="de-DE" smtClean="0"/>
              <a:t>‹Nr.›</a:t>
            </a:fld>
            <a:endParaRPr lang="de-DE"/>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de-AT" smtClean="0"/>
              <a:t>Mastertitelformat bearbeiten</a:t>
            </a:r>
            <a:endParaRPr/>
          </a:p>
        </p:txBody>
      </p:sp>
      <p:sp>
        <p:nvSpPr>
          <p:cNvPr id="3" name="Date Placeholder 2"/>
          <p:cNvSpPr>
            <a:spLocks noGrp="1"/>
          </p:cNvSpPr>
          <p:nvPr>
            <p:ph type="dt" sz="half" idx="10"/>
          </p:nvPr>
        </p:nvSpPr>
        <p:spPr/>
        <p:txBody>
          <a:bodyPr/>
          <a:lstStyle/>
          <a:p>
            <a:fld id="{2EF2C1B6-6802-3D46-9D15-9EEDFB088C33}" type="datetimeFigureOut">
              <a:rPr lang="de-DE" smtClean="0"/>
              <a:t>25.10.17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EF2C1B6-6802-3D46-9D15-9EEDFB088C33}" type="datetimeFigureOut">
              <a:rPr lang="de-DE" smtClean="0"/>
              <a:t>25.10.17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8660F6E-DC64-224F-97E6-87F544DD343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de-AT" smtClean="0"/>
              <a:t>Mastertitelformat bearbeiten</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2EF2C1B6-6802-3D46-9D15-9EEDFB088C33}" type="datetimeFigureOut">
              <a:rPr lang="de-DE" smtClean="0"/>
              <a:t>25.10.17</a:t>
            </a:fld>
            <a:endParaRPr lang="de-DE"/>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9F2F5E10-5301-4EE6-90D2-A6C4A3F62BED}"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de-AT" smtClean="0"/>
              <a:t>Mastertitelformat bearbeiten</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2EF2C1B6-6802-3D46-9D15-9EEDFB088C33}" type="datetimeFigureOut">
              <a:rPr lang="de-DE" smtClean="0"/>
              <a:t>25.10.17</a:t>
            </a:fld>
            <a:endParaRPr lang="de-DE"/>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F8660F6E-DC64-224F-97E6-87F544DD3438}" type="slidenum">
              <a:rPr lang="de-DE" smtClean="0"/>
              <a:t>‹Nr.›</a:t>
            </a:fld>
            <a:endParaRPr lang="de-DE"/>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de-DE"/>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2927" y="4352720"/>
            <a:ext cx="8713931" cy="1470025"/>
          </a:xfrm>
        </p:spPr>
        <p:txBody>
          <a:bodyPr/>
          <a:lstStyle/>
          <a:p>
            <a:r>
              <a:rPr lang="de-DE" sz="2800" dirty="0">
                <a:latin typeface="Arial Black"/>
                <a:cs typeface="Arial Black"/>
              </a:rPr>
              <a:t>Regelschule und Behinderung: </a:t>
            </a:r>
            <a:r>
              <a:rPr lang="de-DE" sz="2800" dirty="0" smtClean="0">
                <a:latin typeface="Arial Black"/>
                <a:cs typeface="Arial Black"/>
              </a:rPr>
              <a:t/>
            </a:r>
            <a:br>
              <a:rPr lang="de-DE" sz="2800" dirty="0" smtClean="0">
                <a:latin typeface="Arial Black"/>
                <a:cs typeface="Arial Black"/>
              </a:rPr>
            </a:br>
            <a:r>
              <a:rPr lang="de-DE" sz="2800" dirty="0" smtClean="0">
                <a:latin typeface="Arial Black"/>
                <a:cs typeface="Arial Black"/>
              </a:rPr>
              <a:t>Zwischen sozialer </a:t>
            </a:r>
            <a:r>
              <a:rPr lang="de-DE" sz="2800" dirty="0">
                <a:latin typeface="Arial Black"/>
                <a:cs typeface="Arial Black"/>
              </a:rPr>
              <a:t>Teilhabe und Ausschluss</a:t>
            </a:r>
            <a:r>
              <a:rPr lang="de-DE" dirty="0"/>
              <a:t/>
            </a:r>
            <a:br>
              <a:rPr lang="de-DE" dirty="0"/>
            </a:br>
            <a:endParaRPr lang="de-DE" dirty="0"/>
          </a:p>
        </p:txBody>
      </p:sp>
      <p:sp>
        <p:nvSpPr>
          <p:cNvPr id="3" name="Untertitel 2"/>
          <p:cNvSpPr>
            <a:spLocks noGrp="1"/>
          </p:cNvSpPr>
          <p:nvPr>
            <p:ph type="subTitle" idx="1"/>
          </p:nvPr>
        </p:nvSpPr>
        <p:spPr>
          <a:xfrm>
            <a:off x="1854200" y="5396921"/>
            <a:ext cx="5446713" cy="851647"/>
          </a:xfrm>
        </p:spPr>
        <p:txBody>
          <a:bodyPr/>
          <a:lstStyle/>
          <a:p>
            <a:r>
              <a:rPr lang="de-DE" dirty="0" smtClean="0"/>
              <a:t>Dr. Tobias Buchner</a:t>
            </a:r>
          </a:p>
          <a:p>
            <a:r>
              <a:rPr lang="de-DE" dirty="0" smtClean="0"/>
              <a:t>Integration Tirol, 23.10.2017</a:t>
            </a:r>
            <a:endParaRPr lang="de-DE" dirty="0"/>
          </a:p>
          <a:p>
            <a:endParaRPr lang="de-DE" dirty="0"/>
          </a:p>
        </p:txBody>
      </p:sp>
    </p:spTree>
    <p:extLst>
      <p:ext uri="{BB962C8B-B14F-4D97-AF65-F5344CB8AC3E}">
        <p14:creationId xmlns:p14="http://schemas.microsoft.com/office/powerpoint/2010/main" val="177564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381000" y="152400"/>
            <a:ext cx="8229600" cy="1143000"/>
          </a:xfrm>
        </p:spPr>
        <p:txBody>
          <a:bodyPr/>
          <a:lstStyle/>
          <a:p>
            <a:r>
              <a:rPr lang="de-DE" b="1" dirty="0" smtClean="0">
                <a:latin typeface="Arial" charset="0"/>
              </a:rPr>
              <a:t>Teilnehmer*innen</a:t>
            </a:r>
            <a:endParaRPr lang="de-DE" b="1" dirty="0">
              <a:latin typeface="Arial" charset="0"/>
            </a:endParaRPr>
          </a:p>
        </p:txBody>
      </p:sp>
      <p:sp>
        <p:nvSpPr>
          <p:cNvPr id="22530" name="Inhaltsplatzhalter 2"/>
          <p:cNvSpPr>
            <a:spLocks noGrp="1"/>
          </p:cNvSpPr>
          <p:nvPr>
            <p:ph idx="1"/>
          </p:nvPr>
        </p:nvSpPr>
        <p:spPr>
          <a:xfrm>
            <a:off x="3175" y="1447800"/>
            <a:ext cx="8229600" cy="5410200"/>
          </a:xfrm>
        </p:spPr>
        <p:txBody>
          <a:bodyPr/>
          <a:lstStyle/>
          <a:p>
            <a:pPr lvl="1">
              <a:lnSpc>
                <a:spcPct val="80000"/>
              </a:lnSpc>
              <a:buFontTx/>
              <a:buNone/>
            </a:pPr>
            <a:r>
              <a:rPr lang="de-DE" sz="2600" b="1">
                <a:latin typeface="Arial" charset="0"/>
              </a:rPr>
              <a:t>Nges=34</a:t>
            </a:r>
            <a:r>
              <a:rPr lang="de-DE" sz="2600">
                <a:latin typeface="Arial" charset="0"/>
              </a:rPr>
              <a:t>, alle Teilnehmer*innen in den 1980ern geboren</a:t>
            </a:r>
          </a:p>
          <a:p>
            <a:pPr lvl="1">
              <a:lnSpc>
                <a:spcPct val="80000"/>
              </a:lnSpc>
              <a:buFontTx/>
              <a:buNone/>
            </a:pPr>
            <a:endParaRPr lang="de-DE" sz="2600">
              <a:latin typeface="Arial" charset="0"/>
            </a:endParaRPr>
          </a:p>
          <a:p>
            <a:pPr lvl="1">
              <a:lnSpc>
                <a:spcPct val="80000"/>
              </a:lnSpc>
              <a:buFont typeface="Arial" charset="0"/>
              <a:buChar char="•"/>
            </a:pPr>
            <a:r>
              <a:rPr lang="de-DE" sz="2600">
                <a:latin typeface="Arial" charset="0"/>
              </a:rPr>
              <a:t>Frauen/Männer</a:t>
            </a:r>
          </a:p>
          <a:p>
            <a:pPr lvl="1">
              <a:lnSpc>
                <a:spcPct val="80000"/>
              </a:lnSpc>
              <a:buFont typeface="Arial" charset="0"/>
              <a:buChar char="•"/>
            </a:pPr>
            <a:r>
              <a:rPr lang="de-DE" sz="2600">
                <a:latin typeface="Arial" charset="0"/>
              </a:rPr>
              <a:t>Bundesland (W, NÖ, OÖ, Stm, T)</a:t>
            </a:r>
          </a:p>
          <a:p>
            <a:pPr lvl="1">
              <a:lnSpc>
                <a:spcPct val="80000"/>
              </a:lnSpc>
              <a:buFont typeface="Arial" charset="0"/>
              <a:buChar char="•"/>
            </a:pPr>
            <a:r>
              <a:rPr lang="de-DE" sz="2600">
                <a:latin typeface="Arial" charset="0"/>
              </a:rPr>
              <a:t>Region (rural/urban)</a:t>
            </a:r>
          </a:p>
          <a:p>
            <a:pPr lvl="1">
              <a:lnSpc>
                <a:spcPct val="80000"/>
              </a:lnSpc>
              <a:buFont typeface="Arial" charset="0"/>
              <a:buChar char="•"/>
            </a:pPr>
            <a:r>
              <a:rPr lang="de-DE" sz="2600">
                <a:latin typeface="Arial" charset="0"/>
              </a:rPr>
              <a:t>Migrationsgeschichte</a:t>
            </a:r>
          </a:p>
          <a:p>
            <a:pPr lvl="1">
              <a:lnSpc>
                <a:spcPct val="80000"/>
              </a:lnSpc>
              <a:buFont typeface="Arial" charset="0"/>
              <a:buChar char="•"/>
            </a:pPr>
            <a:r>
              <a:rPr lang="de-DE" sz="2600">
                <a:latin typeface="Arial" charset="0"/>
              </a:rPr>
              <a:t>Beeinträchtigung</a:t>
            </a:r>
          </a:p>
          <a:p>
            <a:pPr lvl="1">
              <a:lnSpc>
                <a:spcPct val="80000"/>
              </a:lnSpc>
              <a:buFont typeface="Arial" charset="0"/>
              <a:buChar char="•"/>
            </a:pPr>
            <a:r>
              <a:rPr lang="de-DE" sz="2600">
                <a:latin typeface="Arial" charset="0"/>
              </a:rPr>
              <a:t>Höchster Schulabschluss/Schultyp</a:t>
            </a:r>
          </a:p>
          <a:p>
            <a:pPr lvl="1">
              <a:lnSpc>
                <a:spcPct val="80000"/>
              </a:lnSpc>
              <a:buFont typeface="Arial" charset="0"/>
              <a:buChar char="•"/>
            </a:pPr>
            <a:r>
              <a:rPr lang="de-DE" sz="2600">
                <a:latin typeface="Arial" charset="0"/>
              </a:rPr>
              <a:t>Dienstleistungen</a:t>
            </a:r>
          </a:p>
          <a:p>
            <a:pPr lvl="1">
              <a:lnSpc>
                <a:spcPct val="80000"/>
              </a:lnSpc>
              <a:buFontTx/>
              <a:buNone/>
            </a:pPr>
            <a:endParaRPr lang="de-DE" sz="2600">
              <a:latin typeface="Arial" charset="0"/>
            </a:endParaRPr>
          </a:p>
        </p:txBody>
      </p:sp>
    </p:spTree>
    <p:extLst>
      <p:ext uri="{BB962C8B-B14F-4D97-AF65-F5344CB8AC3E}">
        <p14:creationId xmlns:p14="http://schemas.microsoft.com/office/powerpoint/2010/main" val="165122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Kathrin Horvath: </a:t>
            </a:r>
            <a:br>
              <a:rPr lang="de-DE" b="1" dirty="0" smtClean="0"/>
            </a:br>
            <a:r>
              <a:rPr lang="de-DE" b="1" dirty="0" smtClean="0"/>
              <a:t>„Unter der Gürtellinie“</a:t>
            </a:r>
            <a:endParaRPr lang="de-DE" b="1"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t>„</a:t>
            </a:r>
            <a:r>
              <a:rPr lang="de-AT" dirty="0"/>
              <a:t>Nach dem ersten Jahr hatte ich dann einen Schulwechsel, weil wir in einen anderen Ort gezogen sind, und kam dann in eine neue Schule, und das war </a:t>
            </a:r>
            <a:r>
              <a:rPr lang="de-AT" i="1" dirty="0"/>
              <a:t>(langgezogen) </a:t>
            </a:r>
            <a:r>
              <a:rPr lang="de-AT" dirty="0"/>
              <a:t>eigentlich die schlimmste Schulzeit meines Lebens. Zum einen was sicher jeder normale unter Anführungsstrichen Mensch kennt ist einfach ein Schulwechsel unterm Jahr, wenn man schon Freunde geschlossen hat, in eine andere Ortschaft zieht, und zum Anderen zusätzlich dazu noch eben das ich schlecht sehe und somit war ich immer anders // Dort war ich sehr stark konfrontiert mit Mobbing </a:t>
            </a:r>
            <a:r>
              <a:rPr lang="de-AT" dirty="0" smtClean="0"/>
              <a:t>/“ (Kathrin Horvath, 86-92)</a:t>
            </a:r>
            <a:endParaRPr lang="de-DE" dirty="0"/>
          </a:p>
        </p:txBody>
      </p:sp>
    </p:spTree>
    <p:extLst>
      <p:ext uri="{BB962C8B-B14F-4D97-AF65-F5344CB8AC3E}">
        <p14:creationId xmlns:p14="http://schemas.microsoft.com/office/powerpoint/2010/main" val="312589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Kathrin Horvath: </a:t>
            </a:r>
            <a:br>
              <a:rPr lang="de-DE" b="1" dirty="0" smtClean="0"/>
            </a:br>
            <a:r>
              <a:rPr lang="de-DE" b="1" dirty="0" smtClean="0"/>
              <a:t>„Unter der Gürtellinie“</a:t>
            </a:r>
            <a:endParaRPr lang="de-DE" b="1"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t>„</a:t>
            </a:r>
            <a:r>
              <a:rPr lang="de-AT" dirty="0"/>
              <a:t>D</a:t>
            </a:r>
            <a:r>
              <a:rPr lang="de-AT" dirty="0" smtClean="0"/>
              <a:t>as </a:t>
            </a:r>
            <a:r>
              <a:rPr lang="de-AT" dirty="0"/>
              <a:t>war aber nicht nur irgendwie blödes Gerede oder so, sondern das ging über </a:t>
            </a:r>
            <a:r>
              <a:rPr lang="de-AT" dirty="0" err="1"/>
              <a:t>jeglichste</a:t>
            </a:r>
            <a:r>
              <a:rPr lang="de-AT" dirty="0"/>
              <a:t> Grenzen, die ein Mensch hat, also das war </a:t>
            </a:r>
            <a:r>
              <a:rPr lang="de-AT" i="1" dirty="0"/>
              <a:t>(langgezogen)</a:t>
            </a:r>
            <a:r>
              <a:rPr lang="de-AT" dirty="0"/>
              <a:t> // ja </a:t>
            </a:r>
            <a:r>
              <a:rPr lang="de-AT" dirty="0" err="1"/>
              <a:t>u</a:t>
            </a:r>
            <a:r>
              <a:rPr lang="de-AT" dirty="0"/>
              <a:t>' unter der Gürtellinie einfach, das ging in Bereiche, die mein Leben dermaßen irgendwie erschüttert haben. Meine Eltern haben das irgendwie lang nicht mitbekommen, also ich bin teilweise jeden Tag mit Tränen in den Augen heimgeflüchtet vor der Schule und das war auch so, dass ich auch wirklich in, nach der dritten Klasse, also wo die vierte begonnen hatte, nicht mehr in die Schule gehen konnte</a:t>
            </a:r>
            <a:r>
              <a:rPr lang="de-AT" dirty="0" smtClean="0"/>
              <a:t>.“ (Kathrin Horvath, 92–96)</a:t>
            </a:r>
            <a:endParaRPr lang="de-AT" dirty="0"/>
          </a:p>
          <a:p>
            <a:pPr marL="0" indent="0">
              <a:buNone/>
            </a:pPr>
            <a:endParaRPr lang="de-DE" dirty="0"/>
          </a:p>
        </p:txBody>
      </p:sp>
    </p:spTree>
    <p:extLst>
      <p:ext uri="{BB962C8B-B14F-4D97-AF65-F5344CB8AC3E}">
        <p14:creationId xmlns:p14="http://schemas.microsoft.com/office/powerpoint/2010/main" val="356189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smtClean="0"/>
              <a:t>Kathrin Horvath: </a:t>
            </a:r>
            <a:r>
              <a:rPr lang="de-AT" sz="4000" b="1" dirty="0" smtClean="0"/>
              <a:t>„Du </a:t>
            </a:r>
            <a:r>
              <a:rPr lang="de-AT" sz="4000" b="1" dirty="0"/>
              <a:t>bekommst die Noten geschenkt</a:t>
            </a:r>
            <a:r>
              <a:rPr lang="de-AT" sz="4000" b="1" dirty="0" smtClean="0"/>
              <a:t>“</a:t>
            </a:r>
            <a:endParaRPr lang="de-DE" sz="4000" b="1" dirty="0"/>
          </a:p>
        </p:txBody>
      </p:sp>
      <p:sp>
        <p:nvSpPr>
          <p:cNvPr id="3" name="Inhaltsplatzhalter 2"/>
          <p:cNvSpPr>
            <a:spLocks noGrp="1"/>
          </p:cNvSpPr>
          <p:nvPr>
            <p:ph idx="1"/>
          </p:nvPr>
        </p:nvSpPr>
        <p:spPr>
          <a:xfrm>
            <a:off x="792162" y="1761565"/>
            <a:ext cx="7570787" cy="4797038"/>
          </a:xfrm>
        </p:spPr>
        <p:txBody>
          <a:bodyPr>
            <a:normAutofit fontScale="77500" lnSpcReduction="20000"/>
          </a:bodyPr>
          <a:lstStyle/>
          <a:p>
            <a:pPr marL="0" indent="0">
              <a:buNone/>
            </a:pPr>
            <a:r>
              <a:rPr lang="de-DE" dirty="0" smtClean="0"/>
              <a:t>„</a:t>
            </a:r>
            <a:r>
              <a:rPr lang="de-AT" dirty="0"/>
              <a:t>ich war dann auch schon einfach so </a:t>
            </a:r>
            <a:r>
              <a:rPr lang="de-AT" i="1" dirty="0"/>
              <a:t>(langgezogen) </a:t>
            </a:r>
            <a:r>
              <a:rPr lang="de-AT" dirty="0"/>
              <a:t>in meinem Verhalten so geschult, dass ich mich gar nicht mehr getraut habe, zu den Leuten zu gehen bzw. mich immer als Außenseiter gefühlt habe // ahm schulisch war ich immer sehr gut, also ich hatte immer sehr sehr gute Noten, weil ich mir einfach irgendwie mit dem Lernen sehr leicht tat // was wiederum ein Punkt war, wo das Mobbing natürlich sehr gut gegriffen </a:t>
            </a:r>
            <a:r>
              <a:rPr lang="de-AT" i="1" dirty="0"/>
              <a:t>(betont)</a:t>
            </a:r>
            <a:r>
              <a:rPr lang="de-AT" dirty="0"/>
              <a:t> hat, weil „du bekommst die Noten geschenkt“ und so Dinge waren einfach an der Tagesordnung. Ich wollte die ganzen äh sage ich mal Rechte, die man als Behinderter zusätzlich bekommt beim Lernen oder bei Prüfungssituationen, das habe ich alles nicht äh angenommen, weil ich einfach nicht anders behandelt werden wollte und habe somit einfach von mir sehr sehr viel </a:t>
            </a:r>
            <a:r>
              <a:rPr lang="de-AT" dirty="0" smtClean="0"/>
              <a:t>abverlangt </a:t>
            </a:r>
            <a:r>
              <a:rPr lang="de-AT" dirty="0"/>
              <a:t>dass ich gleich schnell bin, dass ich ja ich weiß aus heutiger Sicht nicht, wie ich die Schulzeit geschafft </a:t>
            </a:r>
            <a:r>
              <a:rPr lang="de-AT" dirty="0" smtClean="0"/>
              <a:t>habe“ (Kathrin Horvath,108-122) </a:t>
            </a:r>
            <a:endParaRPr lang="de-DE" dirty="0"/>
          </a:p>
        </p:txBody>
      </p:sp>
    </p:spTree>
    <p:extLst>
      <p:ext uri="{BB962C8B-B14F-4D97-AF65-F5344CB8AC3E}">
        <p14:creationId xmlns:p14="http://schemas.microsoft.com/office/powerpoint/2010/main" val="275399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smtClean="0"/>
              <a:t>Kathrin Horvath: Aus dem Unterricht herausgerissen</a:t>
            </a:r>
            <a:endParaRPr lang="de-DE" sz="4000" b="1" dirty="0"/>
          </a:p>
        </p:txBody>
      </p:sp>
      <p:sp>
        <p:nvSpPr>
          <p:cNvPr id="3" name="Inhaltsplatzhalter 2"/>
          <p:cNvSpPr>
            <a:spLocks noGrp="1"/>
          </p:cNvSpPr>
          <p:nvPr>
            <p:ph idx="1"/>
          </p:nvPr>
        </p:nvSpPr>
        <p:spPr/>
        <p:txBody>
          <a:bodyPr/>
          <a:lstStyle/>
          <a:p>
            <a:pPr marL="0" indent="0">
              <a:buNone/>
            </a:pPr>
            <a:r>
              <a:rPr lang="de-DE" dirty="0" smtClean="0"/>
              <a:t>„</a:t>
            </a:r>
            <a:r>
              <a:rPr lang="de-AT" dirty="0"/>
              <a:t>Zum anderen sah der Integrationsunterricht so aus, dass er mir nicht wirklich etwas brachte, weil ich wurde aus der Schule, also in der Hauptschule, aus der Schulstunde herausgerissen, während die Anderen Mathematik oder Geschichte oder sonstiges hatten, hatte ich meine Integrationsstunde</a:t>
            </a:r>
            <a:r>
              <a:rPr lang="de-AT" dirty="0" smtClean="0"/>
              <a:t>.“ (Kathrin Horvath, 480-488)</a:t>
            </a:r>
            <a:endParaRPr lang="de-DE" dirty="0"/>
          </a:p>
        </p:txBody>
      </p:sp>
    </p:spTree>
    <p:extLst>
      <p:ext uri="{BB962C8B-B14F-4D97-AF65-F5344CB8AC3E}">
        <p14:creationId xmlns:p14="http://schemas.microsoft.com/office/powerpoint/2010/main" val="280274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5575" y="152400"/>
            <a:ext cx="9299575" cy="1143000"/>
          </a:xfrm>
        </p:spPr>
        <p:txBody>
          <a:bodyPr>
            <a:normAutofit/>
          </a:bodyPr>
          <a:lstStyle/>
          <a:p>
            <a:r>
              <a:rPr lang="de-DE" sz="4000" b="1" dirty="0">
                <a:latin typeface="Arial" charset="0"/>
              </a:rPr>
              <a:t>Claudia </a:t>
            </a:r>
            <a:r>
              <a:rPr lang="de-DE" sz="4000" b="1" dirty="0" smtClean="0">
                <a:latin typeface="Arial" charset="0"/>
              </a:rPr>
              <a:t>Engler: Fahrverbotsschild</a:t>
            </a:r>
            <a:endParaRPr lang="de-DE" sz="4000" b="1" dirty="0">
              <a:latin typeface="Arial" charset="0"/>
            </a:endParaRPr>
          </a:p>
        </p:txBody>
      </p:sp>
      <p:sp>
        <p:nvSpPr>
          <p:cNvPr id="6" name="Inhaltsplatzhalter 5"/>
          <p:cNvSpPr>
            <a:spLocks noGrp="1"/>
          </p:cNvSpPr>
          <p:nvPr>
            <p:ph idx="1"/>
          </p:nvPr>
        </p:nvSpPr>
        <p:spPr/>
        <p:txBody>
          <a:bodyPr>
            <a:normAutofit fontScale="92500"/>
          </a:bodyPr>
          <a:lstStyle/>
          <a:p>
            <a:pPr>
              <a:lnSpc>
                <a:spcPct val="80000"/>
              </a:lnSpc>
              <a:buFontTx/>
              <a:buNone/>
            </a:pPr>
            <a:r>
              <a:rPr lang="de-DE" sz="2700" dirty="0">
                <a:latin typeface="Arial" charset="0"/>
              </a:rPr>
              <a:t>„</a:t>
            </a:r>
            <a:r>
              <a:rPr lang="de-AT" sz="2700" dirty="0">
                <a:latin typeface="Arial" charset="0"/>
              </a:rPr>
              <a:t> Ja und dann hab ich die Hauptschule besucht, das war / ziemlich schlimm, weil einfach sowohl von den Lehrern als auch von den Schülern bin ich gemobbt worden / ja das ist soweit gegangen das man in der vierten Klasse, in der, am zweiten Tag in der vorletzten Schulwoche, war es so, dass, ich hob in der früh schon gesehen, es sind alle so um den Türstock rundum gestanden und dann hab ich mir gedacht: „ Ja was ist denn da besonderes?</a:t>
            </a:r>
            <a:r>
              <a:rPr lang="ja-JP" altLang="de-AT" sz="2700" dirty="0">
                <a:latin typeface="Arial" charset="0"/>
              </a:rPr>
              <a:t>“</a:t>
            </a:r>
            <a:r>
              <a:rPr lang="de-AT" sz="2700" dirty="0">
                <a:latin typeface="Arial" charset="0"/>
              </a:rPr>
              <a:t> Und dann hab ich gesehen, dass ein Fahrverbotsschild aufgehängt haben und wem [</a:t>
            </a:r>
            <a:r>
              <a:rPr lang="de-AT" sz="2700" i="1" dirty="0">
                <a:latin typeface="Arial" charset="0"/>
              </a:rPr>
              <a:t>Wort wird betont</a:t>
            </a:r>
            <a:r>
              <a:rPr lang="de-AT" sz="2700" dirty="0">
                <a:latin typeface="Arial" charset="0"/>
              </a:rPr>
              <a:t>] sollte das gegolten haben außer mir?</a:t>
            </a:r>
            <a:r>
              <a:rPr lang="ja-JP" altLang="de-AT" sz="2700" dirty="0" smtClean="0">
                <a:latin typeface="Arial" charset="0"/>
              </a:rPr>
              <a:t>“</a:t>
            </a:r>
            <a:r>
              <a:rPr lang="de-AT" altLang="ja-JP" sz="2700" dirty="0" smtClean="0">
                <a:latin typeface="Arial" charset="0"/>
              </a:rPr>
              <a:t>(Claudia Engler, 1567-1594)</a:t>
            </a:r>
            <a:endParaRPr lang="de-AT" sz="2700" dirty="0">
              <a:latin typeface="Arial" charset="0"/>
            </a:endParaRPr>
          </a:p>
          <a:p>
            <a:pPr>
              <a:lnSpc>
                <a:spcPct val="80000"/>
              </a:lnSpc>
              <a:buFontTx/>
              <a:buNone/>
            </a:pPr>
            <a:endParaRPr lang="de-DE" sz="2700" dirty="0">
              <a:latin typeface="Arial" charset="0"/>
            </a:endParaRPr>
          </a:p>
        </p:txBody>
      </p:sp>
    </p:spTree>
    <p:extLst>
      <p:ext uri="{BB962C8B-B14F-4D97-AF65-F5344CB8AC3E}">
        <p14:creationId xmlns:p14="http://schemas.microsoft.com/office/powerpoint/2010/main" val="21230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Claus </a:t>
            </a:r>
            <a:r>
              <a:rPr lang="de-DE" sz="3200" b="1" dirty="0" err="1" smtClean="0"/>
              <a:t>Derringer</a:t>
            </a:r>
            <a:r>
              <a:rPr lang="de-DE" sz="3200" b="1" dirty="0" smtClean="0"/>
              <a:t>:</a:t>
            </a:r>
            <a:r>
              <a:rPr lang="de-DE" b="1" dirty="0" smtClean="0"/>
              <a:t> </a:t>
            </a:r>
            <a:r>
              <a:rPr lang="de-DE" sz="3200" b="1" dirty="0"/>
              <a:t>„Ja du brauchst bei allem Hilfe und wir wollen dir nicht helfen.“ </a:t>
            </a:r>
          </a:p>
        </p:txBody>
      </p:sp>
      <p:sp>
        <p:nvSpPr>
          <p:cNvPr id="3" name="Inhaltsplatzhalter 2"/>
          <p:cNvSpPr>
            <a:spLocks noGrp="1"/>
          </p:cNvSpPr>
          <p:nvPr>
            <p:ph idx="1"/>
          </p:nvPr>
        </p:nvSpPr>
        <p:spPr/>
        <p:txBody>
          <a:bodyPr/>
          <a:lstStyle/>
          <a:p>
            <a:pPr marL="0" indent="0">
              <a:buNone/>
            </a:pPr>
            <a:r>
              <a:rPr lang="de-DE" dirty="0" smtClean="0"/>
              <a:t>„</a:t>
            </a:r>
            <a:r>
              <a:rPr lang="de-DE" dirty="0"/>
              <a:t>Ich mein von Seiten, in der Schule war das immer das Problem, die anderen haben das nicht verstanden. </a:t>
            </a:r>
            <a:r>
              <a:rPr lang="de-DE" dirty="0" smtClean="0"/>
              <a:t>Also </a:t>
            </a:r>
            <a:r>
              <a:rPr lang="de-DE" dirty="0"/>
              <a:t>die </a:t>
            </a:r>
            <a:r>
              <a:rPr lang="de-DE" dirty="0" err="1"/>
              <a:t>ham</a:t>
            </a:r>
            <a:r>
              <a:rPr lang="de-DE" dirty="0"/>
              <a:t> </a:t>
            </a:r>
            <a:r>
              <a:rPr lang="de-DE" dirty="0" err="1"/>
              <a:t>gmeint</a:t>
            </a:r>
            <a:r>
              <a:rPr lang="de-DE" dirty="0"/>
              <a:t>: „Ja du bist behindert, du bist ein Krüppel!“ </a:t>
            </a:r>
            <a:r>
              <a:rPr lang="de-DE" dirty="0" err="1"/>
              <a:t>Eiso</a:t>
            </a:r>
            <a:r>
              <a:rPr lang="de-DE" dirty="0"/>
              <a:t> überhaupt nicht nett. Die </a:t>
            </a:r>
            <a:r>
              <a:rPr lang="de-DE" dirty="0" err="1"/>
              <a:t>ham</a:t>
            </a:r>
            <a:r>
              <a:rPr lang="de-DE" dirty="0"/>
              <a:t> eher </a:t>
            </a:r>
            <a:r>
              <a:rPr lang="de-DE" dirty="0" err="1"/>
              <a:t>gmeint</a:t>
            </a:r>
            <a:r>
              <a:rPr lang="de-DE" dirty="0"/>
              <a:t>: </a:t>
            </a:r>
            <a:r>
              <a:rPr lang="de-DE" dirty="0" smtClean="0"/>
              <a:t>„Ja </a:t>
            </a:r>
            <a:r>
              <a:rPr lang="de-DE" dirty="0"/>
              <a:t>du brauchst bei allem Hilfe und wir wollen dir nicht helfen.“ Also richtige Freunde hab ich nie </a:t>
            </a:r>
            <a:r>
              <a:rPr lang="de-DE" dirty="0" err="1"/>
              <a:t>gfunden</a:t>
            </a:r>
            <a:r>
              <a:rPr lang="de-DE" dirty="0"/>
              <a:t> </a:t>
            </a:r>
            <a:r>
              <a:rPr lang="de-DE" dirty="0" err="1"/>
              <a:t>ghabt</a:t>
            </a:r>
            <a:r>
              <a:rPr lang="de-DE" dirty="0"/>
              <a:t>, also hab ich mich nicht wirklich wohl </a:t>
            </a:r>
            <a:r>
              <a:rPr lang="de-DE" dirty="0" err="1"/>
              <a:t>gfühlt</a:t>
            </a:r>
            <a:r>
              <a:rPr lang="de-DE" dirty="0" smtClean="0"/>
              <a:t>.“  (Claus </a:t>
            </a:r>
            <a:r>
              <a:rPr lang="de-DE" dirty="0" err="1" smtClean="0"/>
              <a:t>Derringer</a:t>
            </a:r>
            <a:r>
              <a:rPr lang="de-DE" dirty="0" smtClean="0"/>
              <a:t>, 345-352)</a:t>
            </a:r>
            <a:endParaRPr lang="de-DE" dirty="0"/>
          </a:p>
        </p:txBody>
      </p:sp>
    </p:spTree>
    <p:extLst>
      <p:ext uri="{BB962C8B-B14F-4D97-AF65-F5344CB8AC3E}">
        <p14:creationId xmlns:p14="http://schemas.microsoft.com/office/powerpoint/2010/main" val="76171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5250" y="3693645"/>
            <a:ext cx="8119068" cy="1470025"/>
          </a:xfrm>
        </p:spPr>
        <p:txBody>
          <a:bodyPr/>
          <a:lstStyle/>
          <a:p>
            <a:r>
              <a:rPr lang="de-DE" dirty="0" err="1" smtClean="0">
                <a:latin typeface="Arial Black"/>
                <a:cs typeface="Arial Black"/>
              </a:rPr>
              <a:t>Inclusive</a:t>
            </a:r>
            <a:r>
              <a:rPr lang="de-DE" dirty="0" smtClean="0">
                <a:latin typeface="Arial Black"/>
                <a:cs typeface="Arial Black"/>
              </a:rPr>
              <a:t> Spaces</a:t>
            </a:r>
            <a:endParaRPr lang="de-DE" dirty="0">
              <a:latin typeface="Arial Black"/>
              <a:cs typeface="Arial Black"/>
            </a:endParaRPr>
          </a:p>
        </p:txBody>
      </p:sp>
      <p:sp>
        <p:nvSpPr>
          <p:cNvPr id="3" name="Untertitel 2"/>
          <p:cNvSpPr>
            <a:spLocks noGrp="1"/>
          </p:cNvSpPr>
          <p:nvPr>
            <p:ph type="subTitle" idx="1"/>
          </p:nvPr>
        </p:nvSpPr>
        <p:spPr/>
        <p:txBody>
          <a:bodyPr/>
          <a:lstStyle/>
          <a:p>
            <a:endParaRPr lang="de-DE"/>
          </a:p>
        </p:txBody>
      </p:sp>
      <p:pic>
        <p:nvPicPr>
          <p:cNvPr id="4" name="Bild 3" descr="logo_inclusive_spaces-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428" y="472763"/>
            <a:ext cx="3220882" cy="3220882"/>
          </a:xfrm>
          <a:prstGeom prst="rect">
            <a:avLst/>
          </a:prstGeom>
        </p:spPr>
      </p:pic>
    </p:spTree>
    <p:extLst>
      <p:ext uri="{BB962C8B-B14F-4D97-AF65-F5344CB8AC3E}">
        <p14:creationId xmlns:p14="http://schemas.microsoft.com/office/powerpoint/2010/main" val="277097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2057" y="10042"/>
            <a:ext cx="8229600" cy="1143000"/>
          </a:xfrm>
        </p:spPr>
        <p:txBody>
          <a:bodyPr/>
          <a:lstStyle/>
          <a:p>
            <a:r>
              <a:rPr lang="de-DE" b="1" dirty="0" smtClean="0"/>
              <a:t>Anlage des Projekts (1)</a:t>
            </a:r>
            <a:endParaRPr lang="de-DE" b="1" dirty="0"/>
          </a:p>
        </p:txBody>
      </p:sp>
      <p:sp>
        <p:nvSpPr>
          <p:cNvPr id="3" name="Inhaltsplatzhalter 2"/>
          <p:cNvSpPr>
            <a:spLocks noGrp="1"/>
          </p:cNvSpPr>
          <p:nvPr>
            <p:ph idx="1"/>
          </p:nvPr>
        </p:nvSpPr>
        <p:spPr>
          <a:xfrm>
            <a:off x="457200" y="1604253"/>
            <a:ext cx="8229600" cy="4525963"/>
          </a:xfrm>
        </p:spPr>
        <p:txBody>
          <a:bodyPr>
            <a:normAutofit fontScale="92500" lnSpcReduction="20000"/>
          </a:bodyPr>
          <a:lstStyle/>
          <a:p>
            <a:pPr marL="0" indent="0">
              <a:buNone/>
            </a:pPr>
            <a:r>
              <a:rPr lang="de-DE" sz="2800" b="1" dirty="0" smtClean="0"/>
              <a:t>Erkunden der ‚verborgenen‘ Räume von Schulen</a:t>
            </a:r>
          </a:p>
          <a:p>
            <a:r>
              <a:rPr lang="de-DE" sz="2800" dirty="0" smtClean="0"/>
              <a:t>Einblicke in Räume, zu denen Erwachsene keinen Zugang haben</a:t>
            </a:r>
          </a:p>
          <a:p>
            <a:r>
              <a:rPr lang="de-DE" sz="2800" dirty="0" smtClean="0"/>
              <a:t>Identifizieren von Zugehörigkeitsregeln auf Peer-Level</a:t>
            </a:r>
          </a:p>
          <a:p>
            <a:pPr marL="0" indent="0">
              <a:buNone/>
            </a:pPr>
            <a:endParaRPr lang="de-DE" sz="2800" dirty="0" smtClean="0"/>
          </a:p>
          <a:p>
            <a:pPr marL="0" indent="0">
              <a:buNone/>
            </a:pPr>
            <a:r>
              <a:rPr lang="de-DE" sz="2800" b="1" dirty="0" smtClean="0"/>
              <a:t>Partizipatorische Forschung mit Schüler/innen </a:t>
            </a:r>
          </a:p>
          <a:p>
            <a:r>
              <a:rPr lang="de-DE" sz="2800" dirty="0" smtClean="0"/>
              <a:t>Insiderwissen mit Schüler/innen-Projekten verbinden</a:t>
            </a:r>
          </a:p>
          <a:p>
            <a:r>
              <a:rPr lang="de-DE" sz="2800" dirty="0" smtClean="0"/>
              <a:t>Kreation innovativer Methoden</a:t>
            </a:r>
          </a:p>
          <a:p>
            <a:endParaRPr lang="de-DE" dirty="0" smtClean="0"/>
          </a:p>
          <a:p>
            <a:endParaRPr lang="de-DE" dirty="0"/>
          </a:p>
        </p:txBody>
      </p:sp>
    </p:spTree>
    <p:extLst>
      <p:ext uri="{BB962C8B-B14F-4D97-AF65-F5344CB8AC3E}">
        <p14:creationId xmlns:p14="http://schemas.microsoft.com/office/powerpoint/2010/main" val="599674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6987"/>
            <a:ext cx="8229600" cy="1143000"/>
          </a:xfrm>
        </p:spPr>
        <p:txBody>
          <a:bodyPr/>
          <a:lstStyle/>
          <a:p>
            <a:r>
              <a:rPr lang="de-DE" b="1" dirty="0" smtClean="0"/>
              <a:t>Anlage des Projekts (2)</a:t>
            </a:r>
            <a:endParaRPr lang="de-DE" b="1" dirty="0"/>
          </a:p>
        </p:txBody>
      </p:sp>
      <p:sp>
        <p:nvSpPr>
          <p:cNvPr id="3" name="Inhaltsplatzhalter 2"/>
          <p:cNvSpPr>
            <a:spLocks noGrp="1"/>
          </p:cNvSpPr>
          <p:nvPr>
            <p:ph idx="1"/>
          </p:nvPr>
        </p:nvSpPr>
        <p:spPr>
          <a:xfrm>
            <a:off x="457200" y="1767075"/>
            <a:ext cx="8229600" cy="5105804"/>
          </a:xfrm>
        </p:spPr>
        <p:txBody>
          <a:bodyPr>
            <a:normAutofit fontScale="92500" lnSpcReduction="20000"/>
          </a:bodyPr>
          <a:lstStyle/>
          <a:p>
            <a:pPr marL="0" indent="0">
              <a:buNone/>
            </a:pPr>
            <a:r>
              <a:rPr lang="de-DE" sz="2800" b="1" dirty="0" smtClean="0"/>
              <a:t>Blickwinkel der Lehrer/innen</a:t>
            </a:r>
          </a:p>
          <a:p>
            <a:r>
              <a:rPr lang="de-DE" sz="2800" dirty="0" smtClean="0"/>
              <a:t>Interviews mit den Lehrer/innen der Schulen</a:t>
            </a:r>
          </a:p>
          <a:p>
            <a:pPr marL="0" indent="0">
              <a:buNone/>
            </a:pPr>
            <a:endParaRPr lang="de-DE" sz="2800" dirty="0"/>
          </a:p>
          <a:p>
            <a:pPr marL="0" indent="0">
              <a:buNone/>
            </a:pPr>
            <a:r>
              <a:rPr lang="de-DE" sz="2800" b="1" dirty="0" smtClean="0"/>
              <a:t>Lehrer/</a:t>
            </a:r>
            <a:r>
              <a:rPr lang="de-DE" sz="2800" b="1" dirty="0" err="1" smtClean="0"/>
              <a:t>innenbildung</a:t>
            </a:r>
            <a:r>
              <a:rPr lang="de-DE" sz="2800" b="1" dirty="0" smtClean="0"/>
              <a:t> </a:t>
            </a:r>
          </a:p>
          <a:p>
            <a:r>
              <a:rPr lang="de-DE" sz="2800" dirty="0" smtClean="0"/>
              <a:t>Transfer der Ergebnisse in die Lehrer</a:t>
            </a:r>
            <a:r>
              <a:rPr lang="de-DE" sz="2800" dirty="0"/>
              <a:t>/</a:t>
            </a:r>
            <a:r>
              <a:rPr lang="de-DE" sz="2800" dirty="0" err="1"/>
              <a:t>innenbildung</a:t>
            </a:r>
            <a:endParaRPr lang="de-DE" sz="2800" dirty="0"/>
          </a:p>
          <a:p>
            <a:pPr marL="0" indent="0">
              <a:buNone/>
            </a:pPr>
            <a:endParaRPr lang="de-DE" sz="2800" b="1" dirty="0" smtClean="0"/>
          </a:p>
          <a:p>
            <a:pPr marL="0" indent="0">
              <a:buNone/>
            </a:pPr>
            <a:r>
              <a:rPr lang="de-DE" sz="2800" b="1" dirty="0" smtClean="0"/>
              <a:t>Ein Beitrag zur Inklusion!</a:t>
            </a:r>
          </a:p>
          <a:p>
            <a:r>
              <a:rPr lang="de-DE" sz="2800" dirty="0" smtClean="0"/>
              <a:t>Aufzeigen von positiven Elementen sowie Problemstellungen </a:t>
            </a:r>
          </a:p>
          <a:p>
            <a:endParaRPr lang="de-DE" sz="2800" dirty="0" smtClean="0"/>
          </a:p>
          <a:p>
            <a:endParaRPr lang="de-DE" sz="2800" dirty="0" smtClean="0"/>
          </a:p>
        </p:txBody>
      </p:sp>
    </p:spTree>
    <p:extLst>
      <p:ext uri="{BB962C8B-B14F-4D97-AF65-F5344CB8AC3E}">
        <p14:creationId xmlns:p14="http://schemas.microsoft.com/office/powerpoint/2010/main" val="15500674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Agenda</a:t>
            </a:r>
            <a:endParaRPr lang="de-DE" b="1" dirty="0"/>
          </a:p>
        </p:txBody>
      </p:sp>
      <p:sp>
        <p:nvSpPr>
          <p:cNvPr id="3" name="Inhaltsplatzhalter 2"/>
          <p:cNvSpPr>
            <a:spLocks noGrp="1"/>
          </p:cNvSpPr>
          <p:nvPr>
            <p:ph idx="1"/>
          </p:nvPr>
        </p:nvSpPr>
        <p:spPr/>
        <p:txBody>
          <a:bodyPr/>
          <a:lstStyle/>
          <a:p>
            <a:r>
              <a:rPr lang="de-DE" dirty="0" smtClean="0"/>
              <a:t>Hintergrund: Ziele inklusiver Bildung</a:t>
            </a:r>
          </a:p>
          <a:p>
            <a:r>
              <a:rPr lang="de-DE" dirty="0" smtClean="0"/>
              <a:t>Forschungsstand: Mobbing und Marginalisierung </a:t>
            </a:r>
          </a:p>
          <a:p>
            <a:r>
              <a:rPr lang="de-DE" dirty="0" smtClean="0"/>
              <a:t>Ergebnisse aus dem Projekt „</a:t>
            </a:r>
            <a:r>
              <a:rPr lang="de-DE" dirty="0" err="1" smtClean="0"/>
              <a:t>Quali</a:t>
            </a:r>
            <a:r>
              <a:rPr lang="de-DE" dirty="0" smtClean="0"/>
              <a:t>-TYDES“</a:t>
            </a:r>
          </a:p>
          <a:p>
            <a:r>
              <a:rPr lang="de-DE" dirty="0" smtClean="0"/>
              <a:t>Ergebnisse aus dem Projekt „</a:t>
            </a:r>
            <a:r>
              <a:rPr lang="de-DE" dirty="0" err="1" smtClean="0"/>
              <a:t>Inclusive</a:t>
            </a:r>
            <a:r>
              <a:rPr lang="de-DE" dirty="0" smtClean="0"/>
              <a:t> Spaces“</a:t>
            </a:r>
          </a:p>
          <a:p>
            <a:r>
              <a:rPr lang="de-DE" dirty="0" smtClean="0"/>
              <a:t>Konklusionen</a:t>
            </a:r>
          </a:p>
          <a:p>
            <a:endParaRPr lang="de-DE" dirty="0"/>
          </a:p>
        </p:txBody>
      </p:sp>
    </p:spTree>
    <p:extLst>
      <p:ext uri="{BB962C8B-B14F-4D97-AF65-F5344CB8AC3E}">
        <p14:creationId xmlns:p14="http://schemas.microsoft.com/office/powerpoint/2010/main" val="159174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294"/>
            <a:ext cx="8686800" cy="1143000"/>
          </a:xfrm>
        </p:spPr>
        <p:txBody>
          <a:bodyPr/>
          <a:lstStyle/>
          <a:p>
            <a:r>
              <a:rPr lang="de-AT" sz="4000" b="1" dirty="0" err="1" smtClean="0"/>
              <a:t>Photovoice</a:t>
            </a:r>
            <a:r>
              <a:rPr lang="de-AT" sz="4000" b="1" dirty="0" smtClean="0"/>
              <a:t> Interview mit Paulina: Was machen die „Integrationskinder“?</a:t>
            </a:r>
            <a:endParaRPr lang="de-DE" sz="4000" b="1" dirty="0"/>
          </a:p>
        </p:txBody>
      </p:sp>
      <p:sp>
        <p:nvSpPr>
          <p:cNvPr id="3" name="Inhaltsplatzhalter 2"/>
          <p:cNvSpPr>
            <a:spLocks noGrp="1"/>
          </p:cNvSpPr>
          <p:nvPr>
            <p:ph idx="1"/>
          </p:nvPr>
        </p:nvSpPr>
        <p:spPr>
          <a:xfrm>
            <a:off x="457200" y="1926295"/>
            <a:ext cx="8229600" cy="4525963"/>
          </a:xfrm>
        </p:spPr>
        <p:txBody>
          <a:bodyPr>
            <a:normAutofit/>
          </a:bodyPr>
          <a:lstStyle/>
          <a:p>
            <a:pPr marL="0" indent="0">
              <a:buNone/>
            </a:pPr>
            <a:r>
              <a:rPr lang="de-AT" dirty="0" smtClean="0"/>
              <a:t>„also </a:t>
            </a:r>
            <a:r>
              <a:rPr lang="de-AT" dirty="0"/>
              <a:t>ich finde, die </a:t>
            </a:r>
            <a:r>
              <a:rPr lang="de-AT" i="1" dirty="0" smtClean="0"/>
              <a:t>[Integrationskinder, Anm. TB] </a:t>
            </a:r>
            <a:r>
              <a:rPr lang="de-AT" dirty="0" smtClean="0"/>
              <a:t>machen </a:t>
            </a:r>
            <a:r>
              <a:rPr lang="de-AT" dirty="0"/>
              <a:t>eh das Selbe - die machen`s nur - langsamer und - wie soll ich? - sie </a:t>
            </a:r>
            <a:r>
              <a:rPr lang="de-AT" dirty="0" err="1"/>
              <a:t>erklären`s</a:t>
            </a:r>
            <a:r>
              <a:rPr lang="de-AT" dirty="0"/>
              <a:t> ihnen besser, also sie </a:t>
            </a:r>
            <a:r>
              <a:rPr lang="de-AT" dirty="0" err="1"/>
              <a:t>erklären`s</a:t>
            </a:r>
            <a:r>
              <a:rPr lang="de-AT" dirty="0"/>
              <a:t> ihnen langsam, damit sie`s auch </a:t>
            </a:r>
            <a:r>
              <a:rPr lang="de-AT" dirty="0" err="1"/>
              <a:t>verstehn</a:t>
            </a:r>
            <a:r>
              <a:rPr lang="de-AT" dirty="0"/>
              <a:t> und - in ein_ der anderen Gruppe machen sie`s immer schnell und - von einem Thema zum Anderen </a:t>
            </a:r>
            <a:r>
              <a:rPr lang="de-AT" i="1" dirty="0"/>
              <a:t>[</a:t>
            </a:r>
            <a:r>
              <a:rPr lang="de-AT" i="1" dirty="0" smtClean="0"/>
              <a:t>schnell sprechend</a:t>
            </a:r>
            <a:r>
              <a:rPr lang="de-AT" i="1" dirty="0"/>
              <a:t>]</a:t>
            </a:r>
            <a:r>
              <a:rPr lang="de-AT" i="1" dirty="0" smtClean="0"/>
              <a:t>- </a:t>
            </a:r>
            <a:r>
              <a:rPr lang="de-AT" i="1" dirty="0"/>
              <a:t>und die machen das Thema halt langsamer und - können sie besser </a:t>
            </a:r>
            <a:r>
              <a:rPr lang="de-AT" i="1" dirty="0" smtClean="0"/>
              <a:t>verstehen“ </a:t>
            </a:r>
            <a:r>
              <a:rPr lang="de-AT" i="1" dirty="0"/>
              <a:t>(Paulina </a:t>
            </a:r>
            <a:r>
              <a:rPr lang="de-AT" i="1" dirty="0" smtClean="0"/>
              <a:t>34-38)</a:t>
            </a:r>
            <a:endParaRPr lang="de-AT" dirty="0"/>
          </a:p>
          <a:p>
            <a:pPr marL="0" indent="0">
              <a:buNone/>
            </a:pPr>
            <a:endParaRPr lang="de-DE" dirty="0"/>
          </a:p>
        </p:txBody>
      </p:sp>
    </p:spTree>
    <p:extLst>
      <p:ext uri="{BB962C8B-B14F-4D97-AF65-F5344CB8AC3E}">
        <p14:creationId xmlns:p14="http://schemas.microsoft.com/office/powerpoint/2010/main" val="307658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119"/>
            <a:ext cx="8229600" cy="1276519"/>
          </a:xfrm>
        </p:spPr>
        <p:txBody>
          <a:bodyPr>
            <a:normAutofit fontScale="90000"/>
          </a:bodyPr>
          <a:lstStyle/>
          <a:p>
            <a:r>
              <a:rPr lang="de-DE" b="1" dirty="0" err="1" smtClean="0"/>
              <a:t>Photo</a:t>
            </a:r>
            <a:r>
              <a:rPr lang="de-DE" b="1" dirty="0" smtClean="0"/>
              <a:t>-Voice-Interview mit Dragana</a:t>
            </a:r>
            <a:endParaRPr lang="de-DE" b="1" dirty="0"/>
          </a:p>
        </p:txBody>
      </p:sp>
      <p:sp>
        <p:nvSpPr>
          <p:cNvPr id="3" name="Inhaltsplatzhalter 2"/>
          <p:cNvSpPr>
            <a:spLocks noGrp="1"/>
          </p:cNvSpPr>
          <p:nvPr>
            <p:ph idx="1"/>
          </p:nvPr>
        </p:nvSpPr>
        <p:spPr/>
        <p:txBody>
          <a:bodyPr/>
          <a:lstStyle/>
          <a:p>
            <a:pPr marL="0" indent="0">
              <a:buNone/>
            </a:pPr>
            <a:r>
              <a:rPr lang="de-AT" dirty="0"/>
              <a:t>Dragana: </a:t>
            </a:r>
            <a:r>
              <a:rPr lang="de-DE" dirty="0"/>
              <a:t>Die [Integrationskinder, Anm. TB] werden halt – genau in Mathe, oder Englisch, oder Deutsch gehen die halt mit der Frau Horak mit   </a:t>
            </a:r>
            <a:endParaRPr lang="de-AT" dirty="0"/>
          </a:p>
          <a:p>
            <a:pPr marL="0" indent="0">
              <a:buNone/>
            </a:pPr>
            <a:r>
              <a:rPr lang="de-DE" dirty="0"/>
              <a:t>Tobias: </a:t>
            </a:r>
            <a:r>
              <a:rPr lang="de-DE" dirty="0" err="1"/>
              <a:t>Mhm</a:t>
            </a:r>
            <a:r>
              <a:rPr lang="de-DE" dirty="0"/>
              <a:t>  </a:t>
            </a:r>
            <a:endParaRPr lang="de-AT" dirty="0"/>
          </a:p>
          <a:p>
            <a:pPr marL="0" indent="0">
              <a:buNone/>
            </a:pPr>
            <a:r>
              <a:rPr lang="de-DE" dirty="0"/>
              <a:t>Dragana: und sie lernen leichtere Sachen als </a:t>
            </a:r>
            <a:r>
              <a:rPr lang="de-DE" dirty="0" smtClean="0"/>
              <a:t>wir. </a:t>
            </a:r>
            <a:r>
              <a:rPr lang="de-DE" dirty="0"/>
              <a:t>(Dragana, 176-179)</a:t>
            </a:r>
            <a:endParaRPr lang="de-AT" dirty="0"/>
          </a:p>
          <a:p>
            <a:pPr marL="0" indent="0">
              <a:buNone/>
            </a:pPr>
            <a:endParaRPr lang="de-DE" dirty="0"/>
          </a:p>
        </p:txBody>
      </p:sp>
    </p:spTree>
    <p:extLst>
      <p:ext uri="{BB962C8B-B14F-4D97-AF65-F5344CB8AC3E}">
        <p14:creationId xmlns:p14="http://schemas.microsoft.com/office/powerpoint/2010/main" val="92224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1463"/>
            <a:ext cx="8229600" cy="1143001"/>
          </a:xfrm>
        </p:spPr>
        <p:txBody>
          <a:bodyPr/>
          <a:lstStyle/>
          <a:p>
            <a:r>
              <a:rPr lang="de-DE" sz="4000" b="1" dirty="0" smtClean="0"/>
              <a:t>Mapping Aretha Franklin Schule</a:t>
            </a:r>
            <a:endParaRPr lang="de-DE" sz="4000" b="1" dirty="0"/>
          </a:p>
        </p:txBody>
      </p:sp>
      <p:pic>
        <p:nvPicPr>
          <p:cNvPr id="4" name="Inhaltsplatzhalter 3" descr="Mapping Inclusive Spaces.png"/>
          <p:cNvPicPr>
            <a:picLocks noGrp="1" noChangeAspect="1"/>
          </p:cNvPicPr>
          <p:nvPr>
            <p:ph idx="4294967295"/>
          </p:nvPr>
        </p:nvPicPr>
        <p:blipFill>
          <a:blip r:embed="rId2">
            <a:extLst>
              <a:ext uri="{28A0092B-C50C-407E-A947-70E740481C1C}">
                <a14:useLocalDpi xmlns:a14="http://schemas.microsoft.com/office/drawing/2010/main" val="0"/>
              </a:ext>
            </a:extLst>
          </a:blip>
          <a:srcRect t="5490" b="5490"/>
          <a:stretch>
            <a:fillRect/>
          </a:stretch>
        </p:blipFill>
        <p:spPr>
          <a:xfrm>
            <a:off x="2548" y="793500"/>
            <a:ext cx="9264650" cy="5453278"/>
          </a:xfrm>
        </p:spPr>
        <p:style>
          <a:lnRef idx="2">
            <a:schemeClr val="dk1">
              <a:shade val="50000"/>
            </a:schemeClr>
          </a:lnRef>
          <a:fillRef idx="1">
            <a:schemeClr val="dk1"/>
          </a:fillRef>
          <a:effectRef idx="0">
            <a:schemeClr val="dk1"/>
          </a:effectRef>
          <a:fontRef idx="minor">
            <a:schemeClr val="lt1"/>
          </a:fontRef>
        </p:style>
      </p:pic>
      <p:sp>
        <p:nvSpPr>
          <p:cNvPr id="5" name="Abgerundetes Rechteck 4"/>
          <p:cNvSpPr/>
          <p:nvPr/>
        </p:nvSpPr>
        <p:spPr>
          <a:xfrm>
            <a:off x="5910479" y="4994050"/>
            <a:ext cx="846595" cy="3606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
        <p:nvSpPr>
          <p:cNvPr id="6" name="Abgerundetes Rechteck 5"/>
          <p:cNvSpPr/>
          <p:nvPr/>
        </p:nvSpPr>
        <p:spPr>
          <a:xfrm>
            <a:off x="235165" y="5244929"/>
            <a:ext cx="1316924" cy="1097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rgbClr val="000000"/>
              </a:solidFill>
            </a:endParaRPr>
          </a:p>
        </p:txBody>
      </p:sp>
      <p:sp>
        <p:nvSpPr>
          <p:cNvPr id="7" name="Abgerundetes Rechteck 6"/>
          <p:cNvSpPr/>
          <p:nvPr/>
        </p:nvSpPr>
        <p:spPr>
          <a:xfrm>
            <a:off x="1175825" y="5746686"/>
            <a:ext cx="752528" cy="164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8" name="Oval 7"/>
          <p:cNvSpPr/>
          <p:nvPr/>
        </p:nvSpPr>
        <p:spPr>
          <a:xfrm>
            <a:off x="4177183" y="3135982"/>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 name="Oval 8"/>
          <p:cNvSpPr/>
          <p:nvPr/>
        </p:nvSpPr>
        <p:spPr>
          <a:xfrm>
            <a:off x="4428026" y="3355500"/>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0" name="Oval 9"/>
          <p:cNvSpPr/>
          <p:nvPr/>
        </p:nvSpPr>
        <p:spPr>
          <a:xfrm>
            <a:off x="2548" y="1370599"/>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Oval 10"/>
          <p:cNvSpPr/>
          <p:nvPr/>
        </p:nvSpPr>
        <p:spPr>
          <a:xfrm>
            <a:off x="4302605" y="5464448"/>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Oval 11"/>
          <p:cNvSpPr/>
          <p:nvPr/>
        </p:nvSpPr>
        <p:spPr>
          <a:xfrm>
            <a:off x="4051761" y="5605567"/>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3" name="Oval 12"/>
          <p:cNvSpPr/>
          <p:nvPr/>
        </p:nvSpPr>
        <p:spPr>
          <a:xfrm>
            <a:off x="515534" y="3520139"/>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p:cNvSpPr/>
          <p:nvPr/>
        </p:nvSpPr>
        <p:spPr>
          <a:xfrm>
            <a:off x="795185" y="3520139"/>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p:cNvSpPr/>
          <p:nvPr/>
        </p:nvSpPr>
        <p:spPr>
          <a:xfrm>
            <a:off x="638409" y="3355500"/>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p:cNvSpPr/>
          <p:nvPr/>
        </p:nvSpPr>
        <p:spPr>
          <a:xfrm>
            <a:off x="1849965" y="871325"/>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p:cNvSpPr/>
          <p:nvPr/>
        </p:nvSpPr>
        <p:spPr>
          <a:xfrm>
            <a:off x="136724" y="1558757"/>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p:nvSpPr>
        <p:spPr>
          <a:xfrm>
            <a:off x="190682" y="1182440"/>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p:cNvSpPr/>
          <p:nvPr/>
        </p:nvSpPr>
        <p:spPr>
          <a:xfrm>
            <a:off x="347458" y="1441158"/>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p:cNvSpPr/>
          <p:nvPr/>
        </p:nvSpPr>
        <p:spPr>
          <a:xfrm>
            <a:off x="293500" y="912766"/>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p:cNvSpPr/>
          <p:nvPr/>
        </p:nvSpPr>
        <p:spPr>
          <a:xfrm>
            <a:off x="4513339" y="3073262"/>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633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90795"/>
            <a:ext cx="8229600" cy="1143000"/>
          </a:xfrm>
        </p:spPr>
        <p:txBody>
          <a:bodyPr/>
          <a:lstStyle/>
          <a:p>
            <a:r>
              <a:rPr lang="de-DE" sz="4000" b="1" dirty="0"/>
              <a:t>Mapping Aretha Franklin Schule</a:t>
            </a:r>
            <a:endParaRPr lang="de-DE" sz="4000" dirty="0"/>
          </a:p>
        </p:txBody>
      </p:sp>
      <p:pic>
        <p:nvPicPr>
          <p:cNvPr id="4" name="Inhaltsplatzhalter 3" descr="Mapping Inclusive Spaces.png"/>
          <p:cNvPicPr>
            <a:picLocks noGrp="1" noChangeAspect="1"/>
          </p:cNvPicPr>
          <p:nvPr>
            <p:ph idx="1"/>
          </p:nvPr>
        </p:nvPicPr>
        <p:blipFill>
          <a:blip r:embed="rId2">
            <a:extLst>
              <a:ext uri="{28A0092B-C50C-407E-A947-70E740481C1C}">
                <a14:useLocalDpi xmlns:a14="http://schemas.microsoft.com/office/drawing/2010/main" val="0"/>
              </a:ext>
            </a:extLst>
          </a:blip>
          <a:srcRect t="5490" b="5490"/>
          <a:stretch>
            <a:fillRect/>
          </a:stretch>
        </p:blipFill>
        <p:spPr>
          <a:xfrm>
            <a:off x="-1" y="816204"/>
            <a:ext cx="9264507" cy="5095122"/>
          </a:xfrm>
        </p:spPr>
        <p:style>
          <a:lnRef idx="2">
            <a:schemeClr val="dk1">
              <a:shade val="50000"/>
            </a:schemeClr>
          </a:lnRef>
          <a:fillRef idx="1">
            <a:schemeClr val="dk1"/>
          </a:fillRef>
          <a:effectRef idx="0">
            <a:schemeClr val="dk1"/>
          </a:effectRef>
          <a:fontRef idx="minor">
            <a:schemeClr val="lt1"/>
          </a:fontRef>
        </p:style>
      </p:pic>
      <p:sp>
        <p:nvSpPr>
          <p:cNvPr id="5" name="Abgerundetes Rechteck 4"/>
          <p:cNvSpPr/>
          <p:nvPr/>
        </p:nvSpPr>
        <p:spPr>
          <a:xfrm>
            <a:off x="5910479" y="4672613"/>
            <a:ext cx="846595" cy="3606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
        <p:nvSpPr>
          <p:cNvPr id="6" name="Abgerundetes Rechteck 5"/>
          <p:cNvSpPr/>
          <p:nvPr/>
        </p:nvSpPr>
        <p:spPr>
          <a:xfrm>
            <a:off x="235165" y="5244929"/>
            <a:ext cx="1316924" cy="1097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rgbClr val="000000"/>
              </a:solidFill>
            </a:endParaRPr>
          </a:p>
        </p:txBody>
      </p:sp>
      <p:sp>
        <p:nvSpPr>
          <p:cNvPr id="7" name="Abgerundetes Rechteck 6"/>
          <p:cNvSpPr/>
          <p:nvPr/>
        </p:nvSpPr>
        <p:spPr>
          <a:xfrm>
            <a:off x="1175825" y="5746686"/>
            <a:ext cx="752528" cy="164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8" name="Oval 7"/>
          <p:cNvSpPr/>
          <p:nvPr/>
        </p:nvSpPr>
        <p:spPr>
          <a:xfrm>
            <a:off x="4177183" y="3135982"/>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 name="Oval 8"/>
          <p:cNvSpPr/>
          <p:nvPr/>
        </p:nvSpPr>
        <p:spPr>
          <a:xfrm>
            <a:off x="4428026" y="3355500"/>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0" name="Oval 9"/>
          <p:cNvSpPr/>
          <p:nvPr/>
        </p:nvSpPr>
        <p:spPr>
          <a:xfrm>
            <a:off x="2548" y="1370599"/>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Oval 10"/>
          <p:cNvSpPr/>
          <p:nvPr/>
        </p:nvSpPr>
        <p:spPr>
          <a:xfrm>
            <a:off x="4302605" y="5464448"/>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Oval 11"/>
          <p:cNvSpPr/>
          <p:nvPr/>
        </p:nvSpPr>
        <p:spPr>
          <a:xfrm>
            <a:off x="4051761" y="5605567"/>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3" name="Oval 12"/>
          <p:cNvSpPr/>
          <p:nvPr/>
        </p:nvSpPr>
        <p:spPr>
          <a:xfrm>
            <a:off x="515534" y="3520139"/>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p:cNvSpPr/>
          <p:nvPr/>
        </p:nvSpPr>
        <p:spPr>
          <a:xfrm>
            <a:off x="795185" y="3520139"/>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p:cNvSpPr/>
          <p:nvPr/>
        </p:nvSpPr>
        <p:spPr>
          <a:xfrm>
            <a:off x="638409" y="3355500"/>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p:cNvSpPr/>
          <p:nvPr/>
        </p:nvSpPr>
        <p:spPr>
          <a:xfrm>
            <a:off x="1849965" y="871325"/>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p:cNvSpPr/>
          <p:nvPr/>
        </p:nvSpPr>
        <p:spPr>
          <a:xfrm>
            <a:off x="136724" y="1558757"/>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p:nvSpPr>
        <p:spPr>
          <a:xfrm>
            <a:off x="190682" y="1182440"/>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p:cNvSpPr/>
          <p:nvPr/>
        </p:nvSpPr>
        <p:spPr>
          <a:xfrm>
            <a:off x="347458" y="1441158"/>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p:cNvSpPr/>
          <p:nvPr/>
        </p:nvSpPr>
        <p:spPr>
          <a:xfrm>
            <a:off x="293500" y="912766"/>
            <a:ext cx="156776" cy="2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p:cNvSpPr/>
          <p:nvPr/>
        </p:nvSpPr>
        <p:spPr>
          <a:xfrm>
            <a:off x="4513339" y="3073262"/>
            <a:ext cx="250843" cy="282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Oval 2"/>
          <p:cNvSpPr/>
          <p:nvPr/>
        </p:nvSpPr>
        <p:spPr>
          <a:xfrm rot="1749527">
            <a:off x="3947551" y="310627"/>
            <a:ext cx="2187951" cy="6422128"/>
          </a:xfrm>
          <a:prstGeom prst="ellipse">
            <a:avLst/>
          </a:prstGeom>
          <a:noFill/>
          <a:ln w="76200" cmpd="sng">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5013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8398" y="3693645"/>
            <a:ext cx="8408461" cy="1470025"/>
          </a:xfrm>
        </p:spPr>
        <p:txBody>
          <a:bodyPr/>
          <a:lstStyle/>
          <a:p>
            <a:r>
              <a:rPr lang="de-DE" dirty="0">
                <a:latin typeface="Arial Black"/>
                <a:cs typeface="Arial Black"/>
              </a:rPr>
              <a:t>Aber wie kann‘s gehen?</a:t>
            </a:r>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21294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Bernd Hölzenbein-Schule</a:t>
            </a:r>
            <a:endParaRPr lang="de-DE" b="1" dirty="0"/>
          </a:p>
        </p:txBody>
      </p:sp>
      <p:sp>
        <p:nvSpPr>
          <p:cNvPr id="3" name="Inhaltsplatzhalter 2"/>
          <p:cNvSpPr>
            <a:spLocks noGrp="1"/>
          </p:cNvSpPr>
          <p:nvPr>
            <p:ph idx="1"/>
          </p:nvPr>
        </p:nvSpPr>
        <p:spPr/>
        <p:txBody>
          <a:bodyPr/>
          <a:lstStyle/>
          <a:p>
            <a:r>
              <a:rPr lang="de-DE" dirty="0" smtClean="0"/>
              <a:t>Keine „Integrationskinder“</a:t>
            </a:r>
          </a:p>
          <a:p>
            <a:r>
              <a:rPr lang="de-DE" dirty="0" smtClean="0"/>
              <a:t>Kleingruppen, Projektunterricht</a:t>
            </a:r>
          </a:p>
          <a:p>
            <a:r>
              <a:rPr lang="de-DE" dirty="0" smtClean="0"/>
              <a:t>Individualisiertes Arbeiten im Rahmen von ‚Freiarbeit‘</a:t>
            </a:r>
          </a:p>
          <a:p>
            <a:r>
              <a:rPr lang="de-DE" dirty="0" smtClean="0"/>
              <a:t>Ausführliche Phase der </a:t>
            </a:r>
            <a:r>
              <a:rPr lang="de-DE" dirty="0" err="1" smtClean="0"/>
              <a:t>Regelgebung</a:t>
            </a:r>
            <a:endParaRPr lang="de-DE" dirty="0" smtClean="0"/>
          </a:p>
          <a:p>
            <a:r>
              <a:rPr lang="de-DE" dirty="0" smtClean="0"/>
              <a:t>Thematisieren von Differenz</a:t>
            </a:r>
          </a:p>
          <a:p>
            <a:endParaRPr lang="de-DE" dirty="0"/>
          </a:p>
        </p:txBody>
      </p:sp>
    </p:spTree>
    <p:extLst>
      <p:ext uri="{BB962C8B-B14F-4D97-AF65-F5344CB8AC3E}">
        <p14:creationId xmlns:p14="http://schemas.microsoft.com/office/powerpoint/2010/main" val="2057190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3262" y="3693645"/>
            <a:ext cx="6848956" cy="1470025"/>
          </a:xfrm>
        </p:spPr>
        <p:txBody>
          <a:bodyPr/>
          <a:lstStyle/>
          <a:p>
            <a:r>
              <a:rPr lang="de-DE" dirty="0" smtClean="0">
                <a:latin typeface="Arial Black"/>
                <a:cs typeface="Arial Black"/>
              </a:rPr>
              <a:t>Konklusionen</a:t>
            </a:r>
            <a:endParaRPr lang="de-DE" dirty="0">
              <a:latin typeface="Arial Black"/>
              <a:cs typeface="Arial Black"/>
            </a:endParaRPr>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10184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Konklusionen</a:t>
            </a:r>
            <a:endParaRPr lang="de-DE" b="1" dirty="0"/>
          </a:p>
        </p:txBody>
      </p:sp>
      <p:sp>
        <p:nvSpPr>
          <p:cNvPr id="3" name="Inhaltsplatzhalter 2"/>
          <p:cNvSpPr>
            <a:spLocks noGrp="1"/>
          </p:cNvSpPr>
          <p:nvPr>
            <p:ph idx="1"/>
          </p:nvPr>
        </p:nvSpPr>
        <p:spPr/>
        <p:txBody>
          <a:bodyPr>
            <a:normAutofit fontScale="92500" lnSpcReduction="10000"/>
          </a:bodyPr>
          <a:lstStyle/>
          <a:p>
            <a:r>
              <a:rPr lang="de-DE" dirty="0" smtClean="0"/>
              <a:t>Mobbing ist ein großes Problem</a:t>
            </a:r>
          </a:p>
          <a:p>
            <a:pPr lvl="1"/>
            <a:r>
              <a:rPr lang="de-DE" dirty="0" smtClean="0"/>
              <a:t>Hängt stark mit Klassenführung und Schulkultur zusammen</a:t>
            </a:r>
          </a:p>
          <a:p>
            <a:r>
              <a:rPr lang="de-DE" dirty="0"/>
              <a:t>E</a:t>
            </a:r>
            <a:r>
              <a:rPr lang="de-DE" dirty="0" smtClean="0"/>
              <a:t>s ist daher auch in den Griff zu bekommen</a:t>
            </a:r>
          </a:p>
          <a:p>
            <a:r>
              <a:rPr lang="de-DE" dirty="0" smtClean="0"/>
              <a:t>Soziales Lernen als Fokus</a:t>
            </a:r>
          </a:p>
          <a:p>
            <a:r>
              <a:rPr lang="de-DE" dirty="0" smtClean="0"/>
              <a:t>Besonderung über Raum vermeiden</a:t>
            </a:r>
          </a:p>
          <a:p>
            <a:r>
              <a:rPr lang="de-DE" dirty="0" smtClean="0"/>
              <a:t>Keine Unterteilung der Schüler*innen</a:t>
            </a:r>
          </a:p>
          <a:p>
            <a:pPr lvl="1"/>
            <a:r>
              <a:rPr lang="de-DE" dirty="0" smtClean="0"/>
              <a:t>„Integrationskinder“</a:t>
            </a:r>
          </a:p>
          <a:p>
            <a:endParaRPr lang="de-DE" dirty="0"/>
          </a:p>
        </p:txBody>
      </p:sp>
    </p:spTree>
    <p:extLst>
      <p:ext uri="{BB962C8B-B14F-4D97-AF65-F5344CB8AC3E}">
        <p14:creationId xmlns:p14="http://schemas.microsoft.com/office/powerpoint/2010/main" val="3301798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4000" dirty="0" smtClean="0">
                <a:latin typeface="Arial Black"/>
                <a:cs typeface="Arial Black"/>
              </a:rPr>
              <a:t>Danke für die Aufmerksamkeit</a:t>
            </a:r>
            <a:endParaRPr lang="de-DE" sz="4000" dirty="0">
              <a:latin typeface="Arial Black"/>
              <a:cs typeface="Arial Black"/>
            </a:endParaRPr>
          </a:p>
        </p:txBody>
      </p:sp>
      <p:sp>
        <p:nvSpPr>
          <p:cNvPr id="3" name="Untertitel 2"/>
          <p:cNvSpPr>
            <a:spLocks noGrp="1"/>
          </p:cNvSpPr>
          <p:nvPr>
            <p:ph type="subTitle" idx="1"/>
          </p:nvPr>
        </p:nvSpPr>
        <p:spPr/>
        <p:txBody>
          <a:bodyPr/>
          <a:lstStyle/>
          <a:p>
            <a:r>
              <a:rPr lang="de-DE" dirty="0" err="1" smtClean="0"/>
              <a:t>buchner@queraum.org</a:t>
            </a:r>
            <a:endParaRPr lang="de-DE" dirty="0"/>
          </a:p>
        </p:txBody>
      </p:sp>
    </p:spTree>
    <p:extLst>
      <p:ext uri="{BB962C8B-B14F-4D97-AF65-F5344CB8AC3E}">
        <p14:creationId xmlns:p14="http://schemas.microsoft.com/office/powerpoint/2010/main" val="42575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Hintergrund: </a:t>
            </a:r>
            <a:br>
              <a:rPr lang="de-DE" b="1" dirty="0" smtClean="0"/>
            </a:br>
            <a:r>
              <a:rPr lang="de-DE" b="1" dirty="0" smtClean="0"/>
              <a:t>Ziele inklusiver Bildung</a:t>
            </a:r>
            <a:endParaRPr lang="de-DE" b="1" dirty="0"/>
          </a:p>
        </p:txBody>
      </p:sp>
      <p:sp>
        <p:nvSpPr>
          <p:cNvPr id="3" name="Inhaltsplatzhalter 2"/>
          <p:cNvSpPr>
            <a:spLocks noGrp="1"/>
          </p:cNvSpPr>
          <p:nvPr>
            <p:ph idx="1"/>
          </p:nvPr>
        </p:nvSpPr>
        <p:spPr/>
        <p:txBody>
          <a:bodyPr/>
          <a:lstStyle/>
          <a:p>
            <a:r>
              <a:rPr lang="de-AT" dirty="0"/>
              <a:t>„Letztlich geht es um die Wahrnehmung, Akzeptanz und Wertschätzung eines jeden.“ (Boban &amp; Hinz 2003, 10</a:t>
            </a:r>
            <a:r>
              <a:rPr lang="de-AT" dirty="0" smtClean="0"/>
              <a:t>)</a:t>
            </a:r>
          </a:p>
          <a:p>
            <a:r>
              <a:rPr lang="de-AT" dirty="0"/>
              <a:t>„Anerkennung von Verschiedenheit, die sich positiv auf das Sozial-, Lern- und Leistungsverhalten aller Schüler/innen auswirkt.“ (Platte 2008, 79</a:t>
            </a:r>
            <a:r>
              <a:rPr lang="de-AT" dirty="0" smtClean="0"/>
              <a:t>)</a:t>
            </a:r>
          </a:p>
          <a:p>
            <a:pPr marL="0" indent="0">
              <a:buNone/>
            </a:pPr>
            <a:endParaRPr lang="de-DE" dirty="0"/>
          </a:p>
        </p:txBody>
      </p:sp>
    </p:spTree>
    <p:extLst>
      <p:ext uri="{BB962C8B-B14F-4D97-AF65-F5344CB8AC3E}">
        <p14:creationId xmlns:p14="http://schemas.microsoft.com/office/powerpoint/2010/main" val="314478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Hintergrund: </a:t>
            </a:r>
            <a:br>
              <a:rPr lang="de-DE" b="1" dirty="0" smtClean="0"/>
            </a:br>
            <a:r>
              <a:rPr lang="de-DE" b="1" dirty="0" smtClean="0"/>
              <a:t>Ziele inklusiver Bildung</a:t>
            </a:r>
            <a:endParaRPr lang="de-DE" b="1" dirty="0"/>
          </a:p>
        </p:txBody>
      </p:sp>
      <p:sp>
        <p:nvSpPr>
          <p:cNvPr id="3" name="Inhaltsplatzhalter 2"/>
          <p:cNvSpPr>
            <a:spLocks noGrp="1"/>
          </p:cNvSpPr>
          <p:nvPr>
            <p:ph idx="1"/>
          </p:nvPr>
        </p:nvSpPr>
        <p:spPr/>
        <p:txBody>
          <a:bodyPr/>
          <a:lstStyle/>
          <a:p>
            <a:r>
              <a:rPr lang="de-DE" dirty="0" smtClean="0"/>
              <a:t>Es geht nicht nur um akademisches Lernen, sondern auch um soziales Lernen (Black-Hawkins et al., 2011)</a:t>
            </a:r>
          </a:p>
          <a:p>
            <a:r>
              <a:rPr lang="de-AT" dirty="0" smtClean="0"/>
              <a:t>Soziale Partizipation fördern: Freundschaften</a:t>
            </a:r>
            <a:r>
              <a:rPr lang="de-AT" dirty="0"/>
              <a:t>, Peer-Akzeptanz und die Häufigkeit sowie die Qualität von Interaktionen zwischen </a:t>
            </a:r>
            <a:r>
              <a:rPr lang="de-AT" dirty="0" smtClean="0"/>
              <a:t>Schüler*innen </a:t>
            </a:r>
            <a:r>
              <a:rPr lang="de-AT" dirty="0"/>
              <a:t>(Schwab 2016, 129) </a:t>
            </a:r>
            <a:endParaRPr lang="de-DE" dirty="0"/>
          </a:p>
        </p:txBody>
      </p:sp>
    </p:spTree>
    <p:extLst>
      <p:ext uri="{BB962C8B-B14F-4D97-AF65-F5344CB8AC3E}">
        <p14:creationId xmlns:p14="http://schemas.microsoft.com/office/powerpoint/2010/main" val="163167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smtClean="0"/>
              <a:t>Forschungsstand Österreich: </a:t>
            </a:r>
            <a:br>
              <a:rPr lang="de-DE" sz="4000" b="1" dirty="0" smtClean="0"/>
            </a:br>
            <a:r>
              <a:rPr lang="de-DE" sz="4000" b="1" dirty="0" smtClean="0"/>
              <a:t>Quantitative Studien</a:t>
            </a:r>
            <a:endParaRPr lang="de-DE" sz="4000" b="1" dirty="0"/>
          </a:p>
        </p:txBody>
      </p:sp>
      <p:sp>
        <p:nvSpPr>
          <p:cNvPr id="3" name="Inhaltsplatzhalter 2"/>
          <p:cNvSpPr>
            <a:spLocks noGrp="1"/>
          </p:cNvSpPr>
          <p:nvPr>
            <p:ph idx="1"/>
          </p:nvPr>
        </p:nvSpPr>
        <p:spPr/>
        <p:txBody>
          <a:bodyPr>
            <a:normAutofit fontScale="92500"/>
          </a:bodyPr>
          <a:lstStyle/>
          <a:p>
            <a:r>
              <a:rPr lang="de-AT" dirty="0" smtClean="0"/>
              <a:t>In ‚Integrationsklassen‘ kann die soziale </a:t>
            </a:r>
            <a:r>
              <a:rPr lang="de-AT" dirty="0"/>
              <a:t>Partizipation aller Schüler*innen insgesamt als zufriedenstellend erachtet werden kann </a:t>
            </a:r>
            <a:r>
              <a:rPr lang="de-AT" dirty="0" smtClean="0"/>
              <a:t>(Schwab &amp; Gebhardt 2016)</a:t>
            </a:r>
          </a:p>
          <a:p>
            <a:r>
              <a:rPr lang="de-AT" dirty="0" smtClean="0"/>
              <a:t>Schüler</a:t>
            </a:r>
            <a:r>
              <a:rPr lang="de-AT" dirty="0"/>
              <a:t>*innen mit </a:t>
            </a:r>
            <a:r>
              <a:rPr lang="de-AT" dirty="0" smtClean="0"/>
              <a:t>SPF tragen </a:t>
            </a:r>
            <a:r>
              <a:rPr lang="de-AT" dirty="0"/>
              <a:t>ein </a:t>
            </a:r>
            <a:r>
              <a:rPr lang="de-AT" i="1" dirty="0"/>
              <a:t>deutlich höheres </a:t>
            </a:r>
            <a:r>
              <a:rPr lang="de-AT" i="1" dirty="0" smtClean="0"/>
              <a:t>Risiko, von Peers als </a:t>
            </a:r>
            <a:r>
              <a:rPr lang="de-AT" i="1" dirty="0"/>
              <a:t>„Außenseiter“</a:t>
            </a:r>
            <a:r>
              <a:rPr lang="de-AT" dirty="0"/>
              <a:t> </a:t>
            </a:r>
            <a:r>
              <a:rPr lang="de-AT" dirty="0" smtClean="0"/>
              <a:t>bezeichnet zu werden (</a:t>
            </a:r>
            <a:r>
              <a:rPr lang="de-AT" dirty="0"/>
              <a:t>Schwab &amp; Gebhardt 2016, </a:t>
            </a:r>
            <a:r>
              <a:rPr lang="de-AT" dirty="0" smtClean="0"/>
              <a:t>62)</a:t>
            </a:r>
          </a:p>
          <a:p>
            <a:r>
              <a:rPr lang="de-AT" dirty="0"/>
              <a:t>Schüler*innen mit SPF </a:t>
            </a:r>
            <a:r>
              <a:rPr lang="de-AT" dirty="0" smtClean="0"/>
              <a:t>werden von ihren Peers weniger </a:t>
            </a:r>
            <a:r>
              <a:rPr lang="de-AT" i="1" dirty="0" smtClean="0"/>
              <a:t>oft akzeptiert (</a:t>
            </a:r>
            <a:r>
              <a:rPr lang="de-AT" dirty="0"/>
              <a:t>Schwab &amp; Gebhardt </a:t>
            </a:r>
            <a:r>
              <a:rPr lang="de-AT" dirty="0" smtClean="0"/>
              <a:t>2016) </a:t>
            </a:r>
            <a:endParaRPr lang="de-DE" dirty="0"/>
          </a:p>
        </p:txBody>
      </p:sp>
    </p:spTree>
    <p:extLst>
      <p:ext uri="{BB962C8B-B14F-4D97-AF65-F5344CB8AC3E}">
        <p14:creationId xmlns:p14="http://schemas.microsoft.com/office/powerpoint/2010/main" val="109404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t>Forschungsstand </a:t>
            </a:r>
            <a:r>
              <a:rPr lang="de-DE" sz="4000" b="1" dirty="0" smtClean="0"/>
              <a:t>Österreich: </a:t>
            </a:r>
            <a:r>
              <a:rPr lang="de-DE" sz="4000" b="1" dirty="0"/>
              <a:t>Quantitative Studien</a:t>
            </a:r>
          </a:p>
        </p:txBody>
      </p:sp>
      <p:sp>
        <p:nvSpPr>
          <p:cNvPr id="3" name="Inhaltsplatzhalter 2"/>
          <p:cNvSpPr>
            <a:spLocks noGrp="1"/>
          </p:cNvSpPr>
          <p:nvPr>
            <p:ph idx="1"/>
          </p:nvPr>
        </p:nvSpPr>
        <p:spPr/>
        <p:txBody>
          <a:bodyPr/>
          <a:lstStyle/>
          <a:p>
            <a:r>
              <a:rPr lang="de-AT" dirty="0"/>
              <a:t>Schüler*innen mit SPF ein 3-4 Mal höheres Risiko, überhaupt keine Freund*innen in der Klasse zu </a:t>
            </a:r>
            <a:r>
              <a:rPr lang="de-AT" dirty="0" smtClean="0"/>
              <a:t>haben </a:t>
            </a:r>
            <a:r>
              <a:rPr lang="de-AT" dirty="0"/>
              <a:t>(Schwab 2015c). </a:t>
            </a:r>
            <a:endParaRPr lang="de-AT" dirty="0" smtClean="0"/>
          </a:p>
          <a:p>
            <a:r>
              <a:rPr lang="de-AT" dirty="0" smtClean="0"/>
              <a:t>Zudem </a:t>
            </a:r>
            <a:r>
              <a:rPr lang="de-AT" dirty="0"/>
              <a:t>fühlten diese sich im Vergleich zu den übrigen Schüler*innen deutlich häufiger einsam (Schwab </a:t>
            </a:r>
            <a:r>
              <a:rPr lang="de-AT" dirty="0" smtClean="0"/>
              <a:t>2015c)</a:t>
            </a:r>
            <a:r>
              <a:rPr lang="de-AT" dirty="0"/>
              <a:t>. </a:t>
            </a:r>
            <a:endParaRPr lang="de-DE" dirty="0"/>
          </a:p>
        </p:txBody>
      </p:sp>
    </p:spTree>
    <p:extLst>
      <p:ext uri="{BB962C8B-B14F-4D97-AF65-F5344CB8AC3E}">
        <p14:creationId xmlns:p14="http://schemas.microsoft.com/office/powerpoint/2010/main" val="145567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smtClean="0"/>
              <a:t>Forschungsstand International: Quantitative Studien</a:t>
            </a:r>
            <a:endParaRPr lang="de-DE" sz="4000" b="1" dirty="0"/>
          </a:p>
        </p:txBody>
      </p:sp>
      <p:sp>
        <p:nvSpPr>
          <p:cNvPr id="3" name="Inhaltsplatzhalter 2"/>
          <p:cNvSpPr>
            <a:spLocks noGrp="1"/>
          </p:cNvSpPr>
          <p:nvPr>
            <p:ph idx="1"/>
          </p:nvPr>
        </p:nvSpPr>
        <p:spPr/>
        <p:txBody>
          <a:bodyPr>
            <a:normAutofit/>
          </a:bodyPr>
          <a:lstStyle/>
          <a:p>
            <a:r>
              <a:rPr lang="de-AT" dirty="0" smtClean="0"/>
              <a:t>Geringere soziale Partizipation (</a:t>
            </a:r>
            <a:r>
              <a:rPr lang="de-AT" dirty="0" err="1" smtClean="0"/>
              <a:t>Bossaert</a:t>
            </a:r>
            <a:r>
              <a:rPr lang="de-AT" dirty="0" smtClean="0"/>
              <a:t> et al</a:t>
            </a:r>
            <a:r>
              <a:rPr lang="de-AT" dirty="0"/>
              <a:t>. </a:t>
            </a:r>
            <a:r>
              <a:rPr lang="de-AT" dirty="0" smtClean="0"/>
              <a:t>2013, Koster </a:t>
            </a:r>
            <a:r>
              <a:rPr lang="de-AT" dirty="0"/>
              <a:t>et al. </a:t>
            </a:r>
            <a:r>
              <a:rPr lang="de-AT" dirty="0" smtClean="0"/>
              <a:t>2010, Locke </a:t>
            </a:r>
            <a:r>
              <a:rPr lang="de-AT" dirty="0"/>
              <a:t>et al. 2010 </a:t>
            </a:r>
            <a:r>
              <a:rPr lang="de-AT" dirty="0" smtClean="0"/>
              <a:t>)</a:t>
            </a:r>
            <a:endParaRPr lang="de-AT" dirty="0"/>
          </a:p>
          <a:p>
            <a:r>
              <a:rPr lang="de-AT" dirty="0" smtClean="0"/>
              <a:t>Häufigere Ausgrenzung von Peers (Huber </a:t>
            </a:r>
            <a:r>
              <a:rPr lang="de-AT" dirty="0"/>
              <a:t>&amp; Wilbert </a:t>
            </a:r>
            <a:r>
              <a:rPr lang="de-AT" dirty="0" smtClean="0"/>
              <a:t>2012)</a:t>
            </a:r>
            <a:endParaRPr lang="de-AT" dirty="0"/>
          </a:p>
          <a:p>
            <a:r>
              <a:rPr lang="de-AT" dirty="0" smtClean="0"/>
              <a:t>Geringere Akzeptanz (</a:t>
            </a:r>
            <a:r>
              <a:rPr lang="de-AT" dirty="0" err="1" smtClean="0"/>
              <a:t>Frostad</a:t>
            </a:r>
            <a:r>
              <a:rPr lang="de-AT" dirty="0" smtClean="0"/>
              <a:t> </a:t>
            </a:r>
            <a:r>
              <a:rPr lang="de-AT" dirty="0"/>
              <a:t>et al. </a:t>
            </a:r>
            <a:r>
              <a:rPr lang="de-AT" dirty="0" smtClean="0"/>
              <a:t>2011, </a:t>
            </a:r>
            <a:r>
              <a:rPr lang="de-AT" dirty="0" err="1" smtClean="0"/>
              <a:t>Pijl</a:t>
            </a:r>
            <a:r>
              <a:rPr lang="de-AT" dirty="0" smtClean="0"/>
              <a:t> </a:t>
            </a:r>
            <a:r>
              <a:rPr lang="de-AT" dirty="0"/>
              <a:t>et al. 2010</a:t>
            </a:r>
            <a:r>
              <a:rPr lang="de-AT" dirty="0" smtClean="0"/>
              <a:t>)</a:t>
            </a:r>
          </a:p>
        </p:txBody>
      </p:sp>
    </p:spTree>
    <p:extLst>
      <p:ext uri="{BB962C8B-B14F-4D97-AF65-F5344CB8AC3E}">
        <p14:creationId xmlns:p14="http://schemas.microsoft.com/office/powerpoint/2010/main" val="326436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4000" dirty="0" smtClean="0">
                <a:latin typeface="Arial Black"/>
                <a:cs typeface="Arial Black"/>
              </a:rPr>
              <a:t>Das </a:t>
            </a:r>
            <a:r>
              <a:rPr lang="de-DE" sz="4000" dirty="0" err="1" smtClean="0">
                <a:latin typeface="Arial Black"/>
                <a:cs typeface="Arial Black"/>
              </a:rPr>
              <a:t>Quali</a:t>
            </a:r>
            <a:r>
              <a:rPr lang="de-DE" sz="4000" dirty="0" smtClean="0">
                <a:latin typeface="Arial Black"/>
                <a:cs typeface="Arial Black"/>
              </a:rPr>
              <a:t>-TYDES</a:t>
            </a:r>
            <a:br>
              <a:rPr lang="de-DE" sz="4000" dirty="0" smtClean="0">
                <a:latin typeface="Arial Black"/>
                <a:cs typeface="Arial Black"/>
              </a:rPr>
            </a:br>
            <a:r>
              <a:rPr lang="de-DE" sz="4000" dirty="0" smtClean="0">
                <a:latin typeface="Arial Black"/>
                <a:cs typeface="Arial Black"/>
              </a:rPr>
              <a:t>Projekt</a:t>
            </a:r>
            <a:endParaRPr lang="de-DE" sz="4000" dirty="0">
              <a:latin typeface="Arial Black"/>
              <a:cs typeface="Arial Black"/>
            </a:endParaRPr>
          </a:p>
        </p:txBody>
      </p:sp>
      <p:sp>
        <p:nvSpPr>
          <p:cNvPr id="3" name="Untertitel 2"/>
          <p:cNvSpPr>
            <a:spLocks noGrp="1"/>
          </p:cNvSpPr>
          <p:nvPr>
            <p:ph type="subTitle" idx="1"/>
          </p:nvPr>
        </p:nvSpPr>
        <p:spPr/>
        <p:txBody>
          <a:bodyPr/>
          <a:lstStyle/>
          <a:p>
            <a:endParaRPr lang="de-DE" dirty="0"/>
          </a:p>
        </p:txBody>
      </p:sp>
      <p:pic>
        <p:nvPicPr>
          <p:cNvPr id="4" name="Picture 4" descr="Logo_Quali-ty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729" y="5204011"/>
            <a:ext cx="2971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0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352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AT" sz="1000"/>
              <a:t>http://quali-tydes.univie.ac.at</a:t>
            </a:r>
          </a:p>
        </p:txBody>
      </p:sp>
      <p:sp>
        <p:nvSpPr>
          <p:cNvPr id="20482" name="Rectangle 8"/>
          <p:cNvSpPr txBox="1">
            <a:spLocks noGrp="1" noChangeArrowheads="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CF96D09-210B-F344-A192-E32F57C14B14}" type="slidenum">
              <a:rPr lang="de-AT" sz="1000"/>
              <a:pPr algn="r" eaLnBrk="1" hangingPunct="1"/>
              <a:t>9</a:t>
            </a:fld>
            <a:endParaRPr lang="de-AT" sz="1000"/>
          </a:p>
        </p:txBody>
      </p:sp>
      <p:sp>
        <p:nvSpPr>
          <p:cNvPr id="20483" name="Foliennummernplatzhalt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F718C6E-E583-E840-9091-1CA9E63455D2}" type="slidenum">
              <a:rPr lang="de-AT" sz="1000"/>
              <a:pPr algn="r" eaLnBrk="1" hangingPunct="1"/>
              <a:t>9</a:t>
            </a:fld>
            <a:endParaRPr lang="de-AT" sz="1000"/>
          </a:p>
        </p:txBody>
      </p:sp>
      <p:sp>
        <p:nvSpPr>
          <p:cNvPr id="20484" name="Rectangle 2"/>
          <p:cNvSpPr>
            <a:spLocks noGrp="1" noChangeArrowheads="1"/>
          </p:cNvSpPr>
          <p:nvPr>
            <p:ph type="title"/>
          </p:nvPr>
        </p:nvSpPr>
        <p:spPr/>
        <p:txBody>
          <a:bodyPr anchor="b"/>
          <a:lstStyle/>
          <a:p>
            <a:pPr eaLnBrk="1" hangingPunct="1"/>
            <a:r>
              <a:rPr lang="de-AT" b="1">
                <a:latin typeface="Arial" charset="0"/>
              </a:rPr>
              <a:t>Quali-TYDES: Ziele </a:t>
            </a:r>
          </a:p>
        </p:txBody>
      </p:sp>
      <p:sp>
        <p:nvSpPr>
          <p:cNvPr id="20485" name="Rectangle 3"/>
          <p:cNvSpPr>
            <a:spLocks noGrp="1" noChangeArrowheads="1"/>
          </p:cNvSpPr>
          <p:nvPr>
            <p:ph idx="1"/>
          </p:nvPr>
        </p:nvSpPr>
        <p:spPr/>
        <p:txBody>
          <a:bodyPr>
            <a:normAutofit fontScale="92500" lnSpcReduction="10000"/>
          </a:bodyPr>
          <a:lstStyle/>
          <a:p>
            <a:pPr marL="447675" indent="-447675" eaLnBrk="1" hangingPunct="1">
              <a:lnSpc>
                <a:spcPct val="80000"/>
              </a:lnSpc>
              <a:buFontTx/>
              <a:buNone/>
            </a:pPr>
            <a:endParaRPr lang="de-AT" sz="2000" dirty="0">
              <a:latin typeface="Arial" charset="0"/>
            </a:endParaRPr>
          </a:p>
          <a:p>
            <a:pPr marL="447675" indent="-447675" eaLnBrk="1" hangingPunct="1">
              <a:lnSpc>
                <a:spcPct val="80000"/>
              </a:lnSpc>
            </a:pPr>
            <a:r>
              <a:rPr lang="de-AT" sz="2800" dirty="0">
                <a:latin typeface="Arial" charset="0"/>
              </a:rPr>
              <a:t>Einfluss globaler, europäischer, nationaler und lokaler </a:t>
            </a:r>
            <a:r>
              <a:rPr lang="de-AT" sz="2800" dirty="0" err="1">
                <a:latin typeface="Arial" charset="0"/>
              </a:rPr>
              <a:t>Policies</a:t>
            </a:r>
            <a:r>
              <a:rPr lang="de-AT" sz="2800" dirty="0">
                <a:latin typeface="Arial" charset="0"/>
              </a:rPr>
              <a:t> auf das Leben junger erwachsener Personen in verschiedenen europäischen Ländern </a:t>
            </a:r>
          </a:p>
          <a:p>
            <a:pPr marL="447675" indent="-447675" eaLnBrk="1" hangingPunct="1">
              <a:lnSpc>
                <a:spcPct val="80000"/>
              </a:lnSpc>
            </a:pPr>
            <a:r>
              <a:rPr lang="de-AT" sz="2800" dirty="0">
                <a:latin typeface="Arial" charset="0"/>
              </a:rPr>
              <a:t>Rolle von Dienstleistungen, Wohlfahrtsregimen und Familien auf Leben</a:t>
            </a:r>
          </a:p>
          <a:p>
            <a:pPr marL="447675" indent="-447675" eaLnBrk="1" hangingPunct="1">
              <a:lnSpc>
                <a:spcPct val="80000"/>
              </a:lnSpc>
            </a:pPr>
            <a:r>
              <a:rPr lang="de-AT" sz="2800" dirty="0">
                <a:latin typeface="Arial" charset="0"/>
              </a:rPr>
              <a:t>Generierung von Wissen, das auf den Erfahrungen von behinderten Menschen</a:t>
            </a:r>
          </a:p>
          <a:p>
            <a:pPr marL="447675" indent="-447675" eaLnBrk="1" hangingPunct="1">
              <a:lnSpc>
                <a:spcPct val="80000"/>
              </a:lnSpc>
            </a:pPr>
            <a:r>
              <a:rPr lang="de-AT" sz="2800" dirty="0">
                <a:latin typeface="Arial" charset="0"/>
              </a:rPr>
              <a:t>Beitrag qualitativer Methoden zur Erforschung der Umsetzung der UN-Konvention</a:t>
            </a:r>
          </a:p>
        </p:txBody>
      </p:sp>
    </p:spTree>
    <p:extLst>
      <p:ext uri="{BB962C8B-B14F-4D97-AF65-F5344CB8AC3E}">
        <p14:creationId xmlns:p14="http://schemas.microsoft.com/office/powerpoint/2010/main" val="48123193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horkys">
  <a:themeElements>
    <a:clrScheme name="Phorkys">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Phorkys">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Phorkys">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Phorkys.thmx</Template>
  <TotalTime>0</TotalTime>
  <Words>1802</Words>
  <Application>Microsoft Macintosh PowerPoint</Application>
  <PresentationFormat>Bildschirmpräsentation (4:3)</PresentationFormat>
  <Paragraphs>127</Paragraphs>
  <Slides>28</Slides>
  <Notes>6</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Phorkys</vt:lpstr>
      <vt:lpstr>Regelschule und Behinderung:  Zwischen sozialer Teilhabe und Ausschluss </vt:lpstr>
      <vt:lpstr>Agenda</vt:lpstr>
      <vt:lpstr>Hintergrund:  Ziele inklusiver Bildung</vt:lpstr>
      <vt:lpstr>Hintergrund:  Ziele inklusiver Bildung</vt:lpstr>
      <vt:lpstr>Forschungsstand Österreich:  Quantitative Studien</vt:lpstr>
      <vt:lpstr>Forschungsstand Österreich: Quantitative Studien</vt:lpstr>
      <vt:lpstr>Forschungsstand International: Quantitative Studien</vt:lpstr>
      <vt:lpstr>Das Quali-TYDES Projekt</vt:lpstr>
      <vt:lpstr>Quali-TYDES: Ziele </vt:lpstr>
      <vt:lpstr>Teilnehmer*innen</vt:lpstr>
      <vt:lpstr>Kathrin Horvath:  „Unter der Gürtellinie“</vt:lpstr>
      <vt:lpstr>Kathrin Horvath:  „Unter der Gürtellinie“</vt:lpstr>
      <vt:lpstr>Kathrin Horvath: „Du bekommst die Noten geschenkt“</vt:lpstr>
      <vt:lpstr>Kathrin Horvath: Aus dem Unterricht herausgerissen</vt:lpstr>
      <vt:lpstr>Claudia Engler: Fahrverbotsschild</vt:lpstr>
      <vt:lpstr>Claus Derringer: „Ja du brauchst bei allem Hilfe und wir wollen dir nicht helfen.“ </vt:lpstr>
      <vt:lpstr>Inclusive Spaces</vt:lpstr>
      <vt:lpstr>Anlage des Projekts (1)</vt:lpstr>
      <vt:lpstr>Anlage des Projekts (2)</vt:lpstr>
      <vt:lpstr>Photovoice Interview mit Paulina: Was machen die „Integrationskinder“?</vt:lpstr>
      <vt:lpstr>Photo-Voice-Interview mit Dragana</vt:lpstr>
      <vt:lpstr>Mapping Aretha Franklin Schule</vt:lpstr>
      <vt:lpstr>Mapping Aretha Franklin Schule</vt:lpstr>
      <vt:lpstr>Aber wie kann‘s gehen?</vt:lpstr>
      <vt:lpstr>Bernd Hölzenbein-Schule</vt:lpstr>
      <vt:lpstr>Konklusionen</vt:lpstr>
      <vt:lpstr>Konklusionen</vt:lpstr>
      <vt:lpstr>Danke für die Aufmerksamkeit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Tirol</dc:title>
  <dc:creator>Tobias Buchner</dc:creator>
  <cp:lastModifiedBy>Tobias Buchner</cp:lastModifiedBy>
  <cp:revision>17</cp:revision>
  <dcterms:created xsi:type="dcterms:W3CDTF">2017-10-22T17:05:43Z</dcterms:created>
  <dcterms:modified xsi:type="dcterms:W3CDTF">2017-10-25T08:52:03Z</dcterms:modified>
</cp:coreProperties>
</file>